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handoutMasterIdLst>
    <p:handoutMasterId r:id="rId49"/>
  </p:handoutMasterIdLst>
  <p:sldIdLst>
    <p:sldId id="256" r:id="rId2"/>
    <p:sldId id="257" r:id="rId3"/>
    <p:sldId id="258" r:id="rId4"/>
    <p:sldId id="259" r:id="rId5"/>
    <p:sldId id="261" r:id="rId6"/>
    <p:sldId id="260" r:id="rId7"/>
    <p:sldId id="264" r:id="rId8"/>
    <p:sldId id="300"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2" r:id="rId27"/>
    <p:sldId id="293" r:id="rId28"/>
    <p:sldId id="294" r:id="rId29"/>
    <p:sldId id="295" r:id="rId30"/>
    <p:sldId id="296" r:id="rId31"/>
    <p:sldId id="297" r:id="rId32"/>
    <p:sldId id="298" r:id="rId33"/>
    <p:sldId id="299" r:id="rId34"/>
    <p:sldId id="301" r:id="rId35"/>
    <p:sldId id="282" r:id="rId36"/>
    <p:sldId id="283" r:id="rId37"/>
    <p:sldId id="284" r:id="rId38"/>
    <p:sldId id="285" r:id="rId39"/>
    <p:sldId id="286" r:id="rId40"/>
    <p:sldId id="287" r:id="rId41"/>
    <p:sldId id="288" r:id="rId42"/>
    <p:sldId id="289" r:id="rId43"/>
    <p:sldId id="290" r:id="rId44"/>
    <p:sldId id="291" r:id="rId45"/>
    <p:sldId id="303" r:id="rId46"/>
    <p:sldId id="292" r:id="rId4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9C9"/>
    <a:srgbClr val="2C17A9"/>
    <a:srgbClr val="0E44F2"/>
    <a:srgbClr val="1D5AA3"/>
    <a:srgbClr val="0D29B3"/>
    <a:srgbClr val="5085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FF5B80-E12D-4258-9906-7119DDFF1F34}" type="datetimeFigureOut">
              <a:rPr lang="sl-SI" smtClean="0"/>
              <a:pPr/>
              <a:t>25.5.2015</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3BBA5E-D6DC-434E-BF06-E91AB79764FA}" type="slidenum">
              <a:rPr lang="sl-SI" smtClean="0"/>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3A52E-E294-440D-BCF6-FE9D36FA6F28}" type="datetimeFigureOut">
              <a:rPr lang="sl-SI" smtClean="0"/>
              <a:pPr/>
              <a:t>25.5.2015</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BC87B-44DC-4F5B-8372-622AF260B05C}"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DE26E37F-BEA2-4BC7-89B9-6BFA6A619F8B}" type="slidenum">
              <a:rPr lang="sl-SI" smtClean="0"/>
              <a:pPr/>
              <a:t>33</a:t>
            </a:fld>
            <a:endParaRPr lang="sl-SI"/>
          </a:p>
        </p:txBody>
      </p:sp>
    </p:spTree>
    <p:extLst>
      <p:ext uri="{BB962C8B-B14F-4D97-AF65-F5344CB8AC3E}">
        <p14:creationId xmlns="" xmlns:p14="http://schemas.microsoft.com/office/powerpoint/2010/main" val="247812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3B4FC93E-A4AB-4D9F-BF88-D5AE1D295010}" type="datetimeFigureOut">
              <a:rPr lang="sl-SI" smtClean="0"/>
              <a:pPr/>
              <a:t>25.5.2015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B4FC93E-A4AB-4D9F-BF88-D5AE1D295010}" type="datetimeFigureOut">
              <a:rPr lang="sl-SI" smtClean="0"/>
              <a:pPr/>
              <a:t>25.5.2015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B4FC93E-A4AB-4D9F-BF88-D5AE1D295010}" type="datetimeFigureOut">
              <a:rPr lang="sl-SI" smtClean="0"/>
              <a:pPr/>
              <a:t>25.5.2015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B4FC93E-A4AB-4D9F-BF88-D5AE1D295010}" type="datetimeFigureOut">
              <a:rPr lang="sl-SI" smtClean="0"/>
              <a:pPr/>
              <a:t>25.5.2015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3B4FC93E-A4AB-4D9F-BF88-D5AE1D295010}" type="datetimeFigureOut">
              <a:rPr lang="sl-SI" smtClean="0"/>
              <a:pPr/>
              <a:t>25.5.2015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3B4FC93E-A4AB-4D9F-BF88-D5AE1D295010}" type="datetimeFigureOut">
              <a:rPr lang="sl-SI" smtClean="0"/>
              <a:pPr/>
              <a:t>25.5.2015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3B4FC93E-A4AB-4D9F-BF88-D5AE1D295010}" type="datetimeFigureOut">
              <a:rPr lang="sl-SI" smtClean="0"/>
              <a:pPr/>
              <a:t>25.5.2015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3B4FC93E-A4AB-4D9F-BF88-D5AE1D295010}" type="datetimeFigureOut">
              <a:rPr lang="sl-SI" smtClean="0"/>
              <a:pPr/>
              <a:t>25.5.2015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3B4FC93E-A4AB-4D9F-BF88-D5AE1D295010}" type="datetimeFigureOut">
              <a:rPr lang="sl-SI" smtClean="0"/>
              <a:pPr/>
              <a:t>25.5.2015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3B4FC93E-A4AB-4D9F-BF88-D5AE1D295010}" type="datetimeFigureOut">
              <a:rPr lang="sl-SI" smtClean="0"/>
              <a:pPr/>
              <a:t>25.5.2015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3B4FC93E-A4AB-4D9F-BF88-D5AE1D295010}" type="datetimeFigureOut">
              <a:rPr lang="sl-SI" smtClean="0"/>
              <a:pPr/>
              <a:t>25.5.2015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9120E01-86FD-41AC-905D-EA2E5C2C3525}"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FC93E-A4AB-4D9F-BF88-D5AE1D295010}" type="datetimeFigureOut">
              <a:rPr lang="sl-SI" smtClean="0"/>
              <a:pPr/>
              <a:t>25.5.2015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20E01-86FD-41AC-905D-EA2E5C2C3525}"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jpe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zizrs@siol.ne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43608" y="1916832"/>
            <a:ext cx="6858000" cy="2016224"/>
          </a:xfrm>
        </p:spPr>
        <p:txBody>
          <a:bodyPr>
            <a:normAutofit/>
          </a:bodyPr>
          <a:lstStyle/>
          <a:p>
            <a:r>
              <a:rPr lang="sl-SI" sz="3600" b="1" dirty="0" smtClean="0">
                <a:solidFill>
                  <a:schemeClr val="tx2"/>
                </a:solidFill>
                <a:effectLst>
                  <a:outerShdw blurRad="38100" dist="38100" dir="2700000" algn="tl">
                    <a:srgbClr val="000000">
                      <a:alpha val="43137"/>
                    </a:srgbClr>
                  </a:outerShdw>
                </a:effectLst>
              </a:rPr>
              <a:t>Spodbujanje enakopravnosti in preprečevanje diskriminacije invalidov - ZMOREMO</a:t>
            </a:r>
            <a:endParaRPr lang="sl-SI" sz="3600" b="1" dirty="0">
              <a:solidFill>
                <a:schemeClr val="tx2"/>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5868144" y="4509120"/>
            <a:ext cx="2880320" cy="1201688"/>
          </a:xfrm>
        </p:spPr>
        <p:txBody>
          <a:bodyPr>
            <a:normAutofit fontScale="92500" lnSpcReduction="20000"/>
          </a:bodyPr>
          <a:lstStyle/>
          <a:p>
            <a:pPr algn="l"/>
            <a:r>
              <a:rPr lang="sl-SI" sz="2000" dirty="0" smtClean="0">
                <a:solidFill>
                  <a:schemeClr val="tx1"/>
                </a:solidFill>
              </a:rPr>
              <a:t>Suzana Tajnik - MDDSZ </a:t>
            </a:r>
          </a:p>
          <a:p>
            <a:pPr algn="l"/>
            <a:r>
              <a:rPr lang="sl-SI" sz="2000" dirty="0" smtClean="0">
                <a:solidFill>
                  <a:schemeClr val="tx1"/>
                </a:solidFill>
              </a:rPr>
              <a:t>dr. Richard </a:t>
            </a:r>
            <a:r>
              <a:rPr lang="sl-SI" sz="2000" dirty="0" err="1" smtClean="0">
                <a:solidFill>
                  <a:schemeClr val="tx1"/>
                </a:solidFill>
              </a:rPr>
              <a:t>Sendi</a:t>
            </a:r>
            <a:r>
              <a:rPr lang="sl-SI" sz="2000" dirty="0" smtClean="0">
                <a:solidFill>
                  <a:schemeClr val="tx1"/>
                </a:solidFill>
              </a:rPr>
              <a:t> - UIRS</a:t>
            </a:r>
          </a:p>
          <a:p>
            <a:pPr algn="l"/>
            <a:r>
              <a:rPr lang="sl-SI" sz="2000" dirty="0" smtClean="0">
                <a:solidFill>
                  <a:schemeClr val="tx1"/>
                </a:solidFill>
              </a:rPr>
              <a:t>Karl Destovnik - ZIZRS</a:t>
            </a:r>
          </a:p>
          <a:p>
            <a:pPr algn="l"/>
            <a:r>
              <a:rPr lang="sl-SI" sz="2000" dirty="0" smtClean="0">
                <a:solidFill>
                  <a:schemeClr val="tx1"/>
                </a:solidFill>
              </a:rPr>
              <a:t>Miha Kosi - DŠI</a:t>
            </a:r>
          </a:p>
          <a:p>
            <a:endParaRPr lang="sl-SI" dirty="0"/>
          </a:p>
        </p:txBody>
      </p:sp>
      <p:pic>
        <p:nvPicPr>
          <p:cNvPr id="4" name="Slika 3"/>
          <p:cNvPicPr/>
          <p:nvPr/>
        </p:nvPicPr>
        <p:blipFill>
          <a:blip r:embed="rId2" cstate="print"/>
          <a:srcRect t="22800" b="43672"/>
          <a:stretch>
            <a:fillRect/>
          </a:stretch>
        </p:blipFill>
        <p:spPr bwMode="auto">
          <a:xfrm>
            <a:off x="539552" y="188640"/>
            <a:ext cx="4248472" cy="1080120"/>
          </a:xfrm>
          <a:prstGeom prst="rect">
            <a:avLst/>
          </a:prstGeom>
          <a:noFill/>
          <a:ln w="9525" algn="in">
            <a:noFill/>
            <a:miter lim="800000"/>
            <a:headEnd/>
            <a:tailEnd/>
          </a:ln>
          <a:effectLst/>
        </p:spPr>
      </p:pic>
      <p:pic>
        <p:nvPicPr>
          <p:cNvPr id="6" name="Slika 5" descr="F:\ZMOREMO\LOGOTIPI PARTNERJEV\logotip partnerji projekta\logotip partnerji projekta.jpg"/>
          <p:cNvPicPr/>
          <p:nvPr/>
        </p:nvPicPr>
        <p:blipFill>
          <a:blip r:embed="rId3" cstate="print"/>
          <a:srcRect/>
          <a:stretch>
            <a:fillRect/>
          </a:stretch>
        </p:blipFill>
        <p:spPr bwMode="auto">
          <a:xfrm>
            <a:off x="539552" y="5949280"/>
            <a:ext cx="7704856"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683568" y="1052736"/>
            <a:ext cx="7283152" cy="4320480"/>
          </a:xfrm>
        </p:spPr>
        <p:txBody>
          <a:bodyPr>
            <a:normAutofit fontScale="62500" lnSpcReduction="20000"/>
          </a:bodyPr>
          <a:lstStyle/>
          <a:p>
            <a:pPr algn="ctr">
              <a:buNone/>
            </a:pPr>
            <a:r>
              <a:rPr lang="sl-SI" sz="4500" b="1" dirty="0" smtClean="0">
                <a:solidFill>
                  <a:schemeClr val="tx2"/>
                </a:solidFill>
                <a:effectLst>
                  <a:outerShdw blurRad="38100" dist="38100" dir="2700000" algn="tl">
                    <a:srgbClr val="000000">
                      <a:alpha val="43137"/>
                    </a:srgbClr>
                  </a:outerShdw>
                </a:effectLst>
              </a:rPr>
              <a:t>OPREDELITEV OVIR</a:t>
            </a:r>
          </a:p>
          <a:p>
            <a:endParaRPr lang="sl-SI" dirty="0" smtClean="0"/>
          </a:p>
          <a:p>
            <a:pPr marL="0" indent="0">
              <a:buNone/>
              <a:tabLst>
                <a:tab pos="0" algn="l"/>
              </a:tabLst>
              <a:defRPr/>
            </a:pPr>
            <a:r>
              <a:rPr lang="sl-SI" sz="3800" b="1" u="sng" dirty="0" smtClean="0"/>
              <a:t>Ovire grajenega okolja</a:t>
            </a:r>
            <a:endParaRPr lang="sl-SI" sz="3800" b="1" i="1" u="sng" dirty="0" smtClean="0"/>
          </a:p>
          <a:p>
            <a:pPr marL="0" indent="0">
              <a:buNone/>
              <a:tabLst>
                <a:tab pos="0" algn="l"/>
              </a:tabLst>
              <a:defRPr/>
            </a:pPr>
            <a:endParaRPr lang="sl-SI" sz="3800" dirty="0" smtClean="0"/>
          </a:p>
          <a:p>
            <a:pPr marL="0" indent="0">
              <a:buNone/>
              <a:tabLst>
                <a:tab pos="0" algn="l"/>
              </a:tabLst>
              <a:defRPr/>
            </a:pPr>
            <a:r>
              <a:rPr lang="sl-SI" sz="3800" dirty="0" smtClean="0"/>
              <a:t>Nanašajo se na načrtovanje in gradnjo javnih in zasebnih zgradb ter načrtovanje, razvoj in vzdrževanje javnih in zasebnih površin. </a:t>
            </a:r>
          </a:p>
          <a:p>
            <a:pPr marL="0" indent="0">
              <a:buNone/>
              <a:tabLst>
                <a:tab pos="0" algn="l"/>
              </a:tabLst>
              <a:defRPr/>
            </a:pPr>
            <a:endParaRPr lang="sl-SI" sz="3800" dirty="0" smtClean="0"/>
          </a:p>
          <a:p>
            <a:pPr marL="0" indent="0">
              <a:buNone/>
              <a:tabLst>
                <a:tab pos="0" algn="l"/>
              </a:tabLst>
              <a:defRPr/>
            </a:pPr>
            <a:r>
              <a:rPr lang="sl-SI" sz="3800" dirty="0" smtClean="0"/>
              <a:t>Tipični primeri so različne arhitektonske in tehnološke ovire: klančine, stopnice, cestni robniki, neustrezno oblikovani elementi objektov, neprilagojeni prostori ipd.</a:t>
            </a:r>
          </a:p>
          <a:p>
            <a:pPr marL="0" indent="0">
              <a:buNone/>
              <a:tabLst>
                <a:tab pos="0" algn="l"/>
              </a:tabLst>
              <a:defRPr/>
            </a:pPr>
            <a:endParaRPr lang="sl-SI" sz="5000" dirty="0" smtClean="0"/>
          </a:p>
          <a:p>
            <a:pPr>
              <a:buNone/>
              <a:defRPr/>
            </a:pPr>
            <a:endParaRPr lang="sl-SI" sz="5000" dirty="0" smtClean="0"/>
          </a:p>
          <a:p>
            <a:pPr marL="0" indent="0">
              <a:buNone/>
              <a:defRPr/>
            </a:pPr>
            <a:endParaRPr lang="sl-SI" dirty="0" smtClean="0"/>
          </a:p>
          <a:p>
            <a:endParaRPr lang="sl-SI" dirty="0" smtClean="0"/>
          </a:p>
          <a:p>
            <a:endParaRPr lang="sl-S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683568" y="1052736"/>
            <a:ext cx="7283152" cy="4680520"/>
          </a:xfrm>
        </p:spPr>
        <p:txBody>
          <a:bodyPr>
            <a:normAutofit fontScale="25000" lnSpcReduction="20000"/>
          </a:bodyPr>
          <a:lstStyle/>
          <a:p>
            <a:pPr algn="ctr">
              <a:buNone/>
            </a:pPr>
            <a:r>
              <a:rPr lang="sl-SI" sz="11200" b="1" dirty="0" smtClean="0">
                <a:solidFill>
                  <a:schemeClr val="tx2"/>
                </a:solidFill>
                <a:effectLst>
                  <a:outerShdw blurRad="38100" dist="38100" dir="2700000" algn="tl">
                    <a:srgbClr val="000000">
                      <a:alpha val="43137"/>
                    </a:srgbClr>
                  </a:outerShdw>
                </a:effectLst>
              </a:rPr>
              <a:t>OPREDELITEV OVIR</a:t>
            </a:r>
          </a:p>
          <a:p>
            <a:endParaRPr lang="sl-SI" dirty="0" smtClean="0"/>
          </a:p>
          <a:p>
            <a:pPr>
              <a:buNone/>
              <a:defRPr/>
            </a:pPr>
            <a:endParaRPr lang="sl-SI" sz="5000" dirty="0" smtClean="0"/>
          </a:p>
          <a:p>
            <a:pPr marL="0" indent="0">
              <a:buNone/>
              <a:defRPr/>
            </a:pPr>
            <a:r>
              <a:rPr lang="sl-SI" sz="7400" b="1" u="sng" dirty="0" smtClean="0"/>
              <a:t>Komunikacijske ovire</a:t>
            </a:r>
            <a:endParaRPr lang="sl-SI" sz="7400" b="1" i="1" dirty="0" smtClean="0"/>
          </a:p>
          <a:p>
            <a:pPr marL="0" indent="0">
              <a:buNone/>
              <a:defRPr/>
            </a:pPr>
            <a:endParaRPr lang="sl-SI" sz="5000" dirty="0" smtClean="0"/>
          </a:p>
          <a:p>
            <a:pPr marL="0" indent="0">
              <a:buNone/>
              <a:defRPr/>
            </a:pPr>
            <a:r>
              <a:rPr lang="sl-SI" sz="8000" dirty="0" smtClean="0"/>
              <a:t>Nanašajo  se na sisteme za prenos in izmenjavo informacij ter na sisteme za izvajanje množičnega komuniciranja kot so npr.  radio, televizija, časopisi, internet, različne oblike podajanja informacij v javnih prostorih ipd.</a:t>
            </a:r>
          </a:p>
          <a:p>
            <a:pPr marL="0" indent="0">
              <a:buNone/>
              <a:defRPr/>
            </a:pPr>
            <a:endParaRPr lang="sl-SI" sz="6200" dirty="0" smtClean="0"/>
          </a:p>
          <a:p>
            <a:pPr marL="0" indent="0">
              <a:buNone/>
              <a:defRPr/>
            </a:pPr>
            <a:r>
              <a:rPr lang="sl-SI" sz="8000" dirty="0" smtClean="0"/>
              <a:t>Tipični primeri so: </a:t>
            </a:r>
          </a:p>
          <a:p>
            <a:pPr marL="0" indent="0">
              <a:buNone/>
              <a:defRPr/>
            </a:pPr>
            <a:r>
              <a:rPr lang="sl-SI" sz="8000" dirty="0" smtClean="0"/>
              <a:t>- odsotnost tolmačev, taktilnih informacij, indukcijskih zank, podnapisov, prikazovalnikov, zvočnih signalizacij …</a:t>
            </a:r>
          </a:p>
          <a:p>
            <a:pPr marL="0" indent="0">
              <a:buNone/>
              <a:defRPr/>
            </a:pPr>
            <a:r>
              <a:rPr lang="sl-SI" sz="8000" dirty="0" smtClean="0"/>
              <a:t>- tiskane informacije, ki niso napisane tudi v Braillovi pisavi</a:t>
            </a:r>
          </a:p>
          <a:p>
            <a:pPr marL="0" indent="0">
              <a:buFontTx/>
              <a:buChar char="-"/>
              <a:defRPr/>
            </a:pPr>
            <a:r>
              <a:rPr lang="sl-SI" sz="8000" dirty="0" smtClean="0"/>
              <a:t> zastekljena oz. zatemnjena okenca v  sprejemnih prostorih</a:t>
            </a:r>
          </a:p>
          <a:p>
            <a:pPr marL="0" indent="0">
              <a:buFontTx/>
              <a:buChar char="-"/>
              <a:defRPr/>
            </a:pPr>
            <a:r>
              <a:rPr lang="sl-SI" sz="8000" dirty="0" smtClean="0"/>
              <a:t> neprimerna osvetlitev</a:t>
            </a:r>
          </a:p>
          <a:p>
            <a:pPr marL="0" indent="0">
              <a:buNone/>
              <a:defRPr/>
            </a:pPr>
            <a:r>
              <a:rPr lang="sl-SI" sz="8000" dirty="0" smtClean="0"/>
              <a:t>- neprimerno ozvočenje itd</a:t>
            </a:r>
          </a:p>
          <a:p>
            <a:pPr marL="0" indent="0">
              <a:buNone/>
              <a:defRPr/>
            </a:pPr>
            <a:endParaRPr lang="sl-SI"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980728"/>
            <a:ext cx="8363272" cy="4536504"/>
          </a:xfrm>
        </p:spPr>
        <p:txBody>
          <a:bodyPr>
            <a:normAutofit fontScale="77500" lnSpcReduction="20000"/>
          </a:bodyPr>
          <a:lstStyle/>
          <a:p>
            <a:pPr algn="ctr">
              <a:buNone/>
            </a:pPr>
            <a:r>
              <a:rPr lang="sl-SI" sz="3300" b="1" dirty="0" smtClean="0">
                <a:solidFill>
                  <a:schemeClr val="tx2"/>
                </a:solidFill>
                <a:effectLst>
                  <a:outerShdw blurRad="38100" dist="38100" dir="2700000" algn="tl">
                    <a:srgbClr val="000000">
                      <a:alpha val="43137"/>
                    </a:srgbClr>
                  </a:outerShdw>
                </a:effectLst>
                <a:latin typeface="Calibri" pitchFamily="34" charset="0"/>
              </a:rPr>
              <a:t>RAZISKAVA PODROČJA (2008-2011)</a:t>
            </a:r>
          </a:p>
          <a:p>
            <a:pPr algn="ctr">
              <a:buNone/>
            </a:pPr>
            <a:endParaRPr lang="sl-SI" b="1" dirty="0" smtClean="0">
              <a:latin typeface="Calibri" pitchFamily="34" charset="0"/>
            </a:endParaRPr>
          </a:p>
          <a:p>
            <a:pPr algn="ctr">
              <a:buNone/>
            </a:pPr>
            <a:r>
              <a:rPr lang="sl-SI" b="1" i="1" dirty="0" smtClean="0">
                <a:latin typeface="Calibri" pitchFamily="34" charset="0"/>
              </a:rPr>
              <a:t>‘Ukrepi za uresničevanje pravic invalidov do dostopa brez ovir’</a:t>
            </a:r>
          </a:p>
          <a:p>
            <a:pPr algn="ctr">
              <a:buNone/>
            </a:pPr>
            <a:endParaRPr lang="sl-SI" sz="1300" b="1" dirty="0" smtClean="0">
              <a:latin typeface="Calibri" pitchFamily="34" charset="0"/>
            </a:endParaRPr>
          </a:p>
          <a:p>
            <a:pPr>
              <a:buNone/>
            </a:pPr>
            <a:endParaRPr lang="sl-SI" dirty="0" smtClean="0">
              <a:latin typeface="Calibri" pitchFamily="34" charset="0"/>
            </a:endParaRPr>
          </a:p>
          <a:p>
            <a:pPr>
              <a:buNone/>
            </a:pPr>
            <a:r>
              <a:rPr lang="sl-SI" dirty="0" smtClean="0">
                <a:latin typeface="Calibri" pitchFamily="34" charset="0"/>
              </a:rPr>
              <a:t>Izvajalci:</a:t>
            </a:r>
          </a:p>
          <a:p>
            <a:r>
              <a:rPr lang="sl-SI" sz="3000" dirty="0" smtClean="0">
                <a:latin typeface="Calibri" pitchFamily="34" charset="0"/>
              </a:rPr>
              <a:t>Urbanistični inštitut Republike Slovenije </a:t>
            </a:r>
          </a:p>
          <a:p>
            <a:r>
              <a:rPr lang="sl-SI" sz="3000" dirty="0" smtClean="0">
                <a:latin typeface="Calibri" pitchFamily="34" charset="0"/>
              </a:rPr>
              <a:t>Inštitut Republike Slovenije za socialno varstvo  </a:t>
            </a:r>
          </a:p>
          <a:p>
            <a:endParaRPr lang="sl-SI" sz="3000" dirty="0" smtClean="0">
              <a:latin typeface="Calibri" pitchFamily="34" charset="0"/>
            </a:endParaRPr>
          </a:p>
          <a:p>
            <a:pPr>
              <a:buNone/>
            </a:pPr>
            <a:r>
              <a:rPr lang="sl-SI" sz="3000" dirty="0" smtClean="0">
                <a:latin typeface="Calibri" pitchFamily="34" charset="0"/>
              </a:rPr>
              <a:t>Sofinancerja:</a:t>
            </a:r>
          </a:p>
          <a:p>
            <a:r>
              <a:rPr lang="sl-SI" sz="3000" dirty="0" smtClean="0">
                <a:latin typeface="Calibri" pitchFamily="34" charset="0"/>
              </a:rPr>
              <a:t>Javna agencija za raziskovalno dejavnost Republike Slovenije</a:t>
            </a:r>
          </a:p>
          <a:p>
            <a:r>
              <a:rPr lang="sl-SI" sz="3000" dirty="0" smtClean="0">
                <a:latin typeface="Calibri" pitchFamily="34" charset="0"/>
              </a:rPr>
              <a:t>Ministrstvo za delo, družino in socialne zadeve</a:t>
            </a:r>
          </a:p>
          <a:p>
            <a:endParaRPr lang="sl-S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6" name="Content Placeholder 5"/>
          <p:cNvSpPr>
            <a:spLocks noGrp="1"/>
          </p:cNvSpPr>
          <p:nvPr>
            <p:ph sz="half" idx="1"/>
          </p:nvPr>
        </p:nvSpPr>
        <p:spPr>
          <a:xfrm>
            <a:off x="457200" y="1196752"/>
            <a:ext cx="8075240" cy="4248473"/>
          </a:xfrm>
        </p:spPr>
        <p:txBody>
          <a:bodyPr>
            <a:normAutofit/>
          </a:bodyPr>
          <a:lstStyle/>
          <a:p>
            <a:pPr algn="ctr">
              <a:buNone/>
            </a:pPr>
            <a:r>
              <a:rPr lang="sl-SI" b="1" dirty="0" smtClean="0">
                <a:solidFill>
                  <a:schemeClr val="tx2"/>
                </a:solidFill>
                <a:effectLst>
                  <a:outerShdw blurRad="38100" dist="38100" dir="2700000" algn="tl">
                    <a:srgbClr val="000000">
                      <a:alpha val="43137"/>
                    </a:srgbClr>
                  </a:outerShdw>
                </a:effectLst>
              </a:rPr>
              <a:t>GLAVNA PODROČJA RAZISKOVANJA</a:t>
            </a:r>
          </a:p>
          <a:p>
            <a:pPr algn="ctr">
              <a:buNone/>
            </a:pPr>
            <a:endParaRPr lang="sl-SI" sz="1500" b="1" dirty="0" smtClean="0">
              <a:solidFill>
                <a:schemeClr val="accent3"/>
              </a:solidFill>
              <a:effectLst>
                <a:outerShdw blurRad="38100" dist="38100" dir="2700000" algn="tl">
                  <a:srgbClr val="000000">
                    <a:alpha val="43137"/>
                  </a:srgbClr>
                </a:outerShdw>
              </a:effectLst>
            </a:endParaRPr>
          </a:p>
          <a:p>
            <a:pPr>
              <a:defRPr/>
            </a:pPr>
            <a:r>
              <a:rPr lang="sl-SI" sz="2400" dirty="0" smtClean="0"/>
              <a:t>dostopnost potniškega prometa</a:t>
            </a:r>
          </a:p>
          <a:p>
            <a:pPr>
              <a:defRPr/>
            </a:pPr>
            <a:r>
              <a:rPr lang="sl-SI" sz="2400" dirty="0" smtClean="0"/>
              <a:t>dostopnost izobraževanja, usposabljanja in zaposlovanja</a:t>
            </a:r>
          </a:p>
          <a:p>
            <a:pPr>
              <a:defRPr/>
            </a:pPr>
            <a:r>
              <a:rPr lang="sl-SI" sz="2400" dirty="0" smtClean="0"/>
              <a:t>dostopnost zdravstvenega in socialnega varstva,</a:t>
            </a:r>
          </a:p>
          <a:p>
            <a:pPr>
              <a:defRPr/>
            </a:pPr>
            <a:r>
              <a:rPr lang="sl-SI" sz="2400" dirty="0" smtClean="0"/>
              <a:t>dostopnost do storitev državne uprave</a:t>
            </a:r>
          </a:p>
          <a:p>
            <a:pPr>
              <a:defRPr/>
            </a:pPr>
            <a:r>
              <a:rPr lang="sl-SI" sz="2400" dirty="0" smtClean="0"/>
              <a:t>dostopnost do ponudbe kulturnih ustanov</a:t>
            </a:r>
          </a:p>
          <a:p>
            <a:pPr>
              <a:defRPr/>
            </a:pPr>
            <a:r>
              <a:rPr lang="sl-SI" sz="2400" dirty="0" smtClean="0"/>
              <a:t>dostopnost do aktivnosti preživljanja prostega časa</a:t>
            </a:r>
          </a:p>
          <a:p>
            <a:pPr>
              <a:buFont typeface="Calibri" pitchFamily="34" charset="0"/>
              <a:buAutoNum type="arabicPeriod"/>
            </a:pPr>
            <a:endParaRPr lang="sl-SI" dirty="0" smtClean="0"/>
          </a:p>
          <a:p>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6" name="Content Placeholder 5"/>
          <p:cNvSpPr>
            <a:spLocks noGrp="1"/>
          </p:cNvSpPr>
          <p:nvPr>
            <p:ph sz="half" idx="1"/>
          </p:nvPr>
        </p:nvSpPr>
        <p:spPr>
          <a:xfrm>
            <a:off x="457200" y="1196752"/>
            <a:ext cx="8075240" cy="4248473"/>
          </a:xfrm>
        </p:spPr>
        <p:txBody>
          <a:bodyPr>
            <a:normAutofit/>
          </a:bodyPr>
          <a:lstStyle/>
          <a:p>
            <a:pPr algn="ctr">
              <a:buNone/>
            </a:pPr>
            <a:r>
              <a:rPr lang="sl-SI" b="1" dirty="0" smtClean="0">
                <a:solidFill>
                  <a:schemeClr val="tx2"/>
                </a:solidFill>
                <a:effectLst>
                  <a:outerShdw blurRad="38100" dist="38100" dir="2700000" algn="tl">
                    <a:srgbClr val="000000">
                      <a:alpha val="43137"/>
                    </a:srgbClr>
                  </a:outerShdw>
                </a:effectLst>
              </a:rPr>
              <a:t>GLAVNI UGOTOVITVI RAZISKAVE</a:t>
            </a:r>
          </a:p>
          <a:p>
            <a:pPr algn="ctr">
              <a:buNone/>
            </a:pPr>
            <a:endParaRPr lang="sl-SI" sz="3200" b="1" dirty="0" smtClean="0">
              <a:solidFill>
                <a:schemeClr val="accent3"/>
              </a:solidFill>
              <a:effectLst>
                <a:outerShdw blurRad="38100" dist="38100" dir="2700000" algn="tl">
                  <a:srgbClr val="000000">
                    <a:alpha val="43137"/>
                  </a:srgbClr>
                </a:outerShdw>
              </a:effectLst>
            </a:endParaRPr>
          </a:p>
          <a:p>
            <a:r>
              <a:rPr lang="sl-SI" sz="2400" dirty="0" smtClean="0"/>
              <a:t>Zakoni in predpisi, ki se nanašajo na odstranitev obstoječih oziroma preprečitev nastajanja novih ovir, se v praksi slabo oziroma nezadovoljivo izvajajo</a:t>
            </a:r>
          </a:p>
          <a:p>
            <a:pPr>
              <a:buNone/>
            </a:pPr>
            <a:endParaRPr lang="sl-SI" sz="2400" dirty="0" smtClean="0"/>
          </a:p>
          <a:p>
            <a:r>
              <a:rPr lang="sl-SI" sz="2400" dirty="0" smtClean="0"/>
              <a:t>Večina ukrepov, ki so bili v različnih dokumentih določeni za odpravljanje ovir in omogočanje gibanja brez ovir, še vedno ni uresničena</a:t>
            </a:r>
          </a:p>
          <a:p>
            <a:pPr>
              <a:buFont typeface="Calibri" pitchFamily="34" charset="0"/>
              <a:buAutoNum type="arabicPeriod"/>
            </a:pPr>
            <a:endParaRPr lang="sl-SI" dirty="0" smtClean="0"/>
          </a:p>
          <a:p>
            <a:endParaRPr lang="sl-S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908720"/>
            <a:ext cx="7931224" cy="4813995"/>
          </a:xfrm>
        </p:spPr>
        <p:txBody>
          <a:bodyPr>
            <a:normAutofit fontScale="77500" lnSpcReduction="20000"/>
          </a:bodyPr>
          <a:lstStyle/>
          <a:p>
            <a:pPr algn="ctr">
              <a:buNone/>
            </a:pPr>
            <a:r>
              <a:rPr lang="sl-SI" sz="3800" b="1" dirty="0" smtClean="0">
                <a:solidFill>
                  <a:schemeClr val="tx2"/>
                </a:solidFill>
                <a:effectLst>
                  <a:outerShdw blurRad="38100" dist="38100" dir="2700000" algn="tl">
                    <a:srgbClr val="000000">
                      <a:alpha val="43137"/>
                    </a:srgbClr>
                  </a:outerShdw>
                </a:effectLst>
              </a:rPr>
              <a:t>GLAVNI REZULTAT RAZISKAVE </a:t>
            </a:r>
          </a:p>
          <a:p>
            <a:pPr algn="ctr">
              <a:buNone/>
            </a:pPr>
            <a:r>
              <a:rPr lang="sl-SI" sz="3800" b="1" dirty="0" smtClean="0">
                <a:solidFill>
                  <a:schemeClr val="tx2"/>
                </a:solidFill>
                <a:effectLst>
                  <a:outerShdw blurRad="38100" dist="38100" dir="2700000" algn="tl">
                    <a:srgbClr val="000000">
                      <a:alpha val="43137"/>
                    </a:srgbClr>
                  </a:outerShdw>
                </a:effectLst>
              </a:rPr>
              <a:t> 	</a:t>
            </a:r>
            <a:r>
              <a:rPr lang="sl-SI" sz="3100" b="1" dirty="0" smtClean="0">
                <a:solidFill>
                  <a:schemeClr val="tx2"/>
                </a:solidFill>
                <a:effectLst>
                  <a:outerShdw blurRad="38100" dist="38100" dir="2700000" algn="tl">
                    <a:srgbClr val="000000">
                      <a:alpha val="43137"/>
                    </a:srgbClr>
                  </a:outerShdw>
                </a:effectLst>
              </a:rPr>
              <a:t>METODOLOGIJA OCENJEVANJA OBJEKTOV V JAVNI RABI</a:t>
            </a:r>
          </a:p>
          <a:p>
            <a:pPr>
              <a:buNone/>
            </a:pPr>
            <a:endParaRPr lang="sl-SI" b="1" dirty="0" smtClean="0"/>
          </a:p>
          <a:p>
            <a:pPr>
              <a:buNone/>
            </a:pPr>
            <a:r>
              <a:rPr lang="sl-SI" b="1" u="sng" dirty="0" smtClean="0"/>
              <a:t>Popisni list = orodje za ugotavljanje obstoja ovir</a:t>
            </a:r>
          </a:p>
          <a:p>
            <a:pPr marL="360363" indent="-360363">
              <a:spcBef>
                <a:spcPct val="40000"/>
              </a:spcBef>
              <a:buFontTx/>
              <a:buChar char="•"/>
            </a:pPr>
            <a:r>
              <a:rPr lang="sl-SI" dirty="0" smtClean="0"/>
              <a:t>vsebuje nabor kriterijev, ki so ključni za ocenjevanje skladnosti oz. neskladnosti z veljavnimi predpisi, ki se nanašajo na oblikovanje prostora in gradnjo brez ovir,</a:t>
            </a:r>
          </a:p>
          <a:p>
            <a:pPr marL="360363" indent="-360363">
              <a:spcBef>
                <a:spcPct val="40000"/>
              </a:spcBef>
              <a:buFontTx/>
              <a:buChar char="•"/>
            </a:pPr>
            <a:r>
              <a:rPr lang="sl-SI" dirty="0" smtClean="0"/>
              <a:t>v popisnem listu na voljo 250 vprašanj/kriterijev, saj je pripravljen za vse tipe objektov v javni rabi </a:t>
            </a:r>
          </a:p>
          <a:p>
            <a:pPr marL="360363" indent="-360363">
              <a:spcBef>
                <a:spcPct val="40000"/>
              </a:spcBef>
              <a:buFontTx/>
              <a:buChar char="•"/>
            </a:pPr>
            <a:r>
              <a:rPr lang="sl-SI" dirty="0" smtClean="0"/>
              <a:t>pripravljen je za tri oblike oseb z </a:t>
            </a:r>
            <a:r>
              <a:rPr lang="sl-SI" dirty="0" err="1" smtClean="0"/>
              <a:t>oviranostmi</a:t>
            </a:r>
            <a:r>
              <a:rPr lang="sl-SI" dirty="0" smtClean="0"/>
              <a:t>: gibalno ovirane, slepe in slabovidne ter gluhe in naglušne osebe</a:t>
            </a:r>
          </a:p>
          <a:p>
            <a:pPr marL="360363" indent="-360363">
              <a:spcBef>
                <a:spcPct val="40000"/>
              </a:spcBef>
              <a:buFontTx/>
              <a:buChar char="•"/>
            </a:pPr>
            <a:r>
              <a:rPr lang="sl-SI" dirty="0" smtClean="0"/>
              <a:t>kriteriji se nanašajo na veljavne predpise in standarde</a:t>
            </a:r>
          </a:p>
          <a:p>
            <a:endParaRPr lang="sl-S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6" name="Content Placeholder 5"/>
          <p:cNvSpPr>
            <a:spLocks noGrp="1"/>
          </p:cNvSpPr>
          <p:nvPr>
            <p:ph sz="half" idx="1"/>
          </p:nvPr>
        </p:nvSpPr>
        <p:spPr>
          <a:xfrm>
            <a:off x="179512" y="1484784"/>
            <a:ext cx="4248472" cy="4104456"/>
          </a:xfrm>
        </p:spPr>
        <p:txBody>
          <a:bodyPr>
            <a:normAutofit/>
          </a:bodyPr>
          <a:lstStyle/>
          <a:p>
            <a:pPr>
              <a:buFont typeface="Arial" charset="0"/>
              <a:buNone/>
            </a:pPr>
            <a:r>
              <a:rPr lang="sl-SI" sz="2400" b="1" dirty="0" smtClean="0"/>
              <a:t>1  Širši dostop</a:t>
            </a:r>
            <a:endParaRPr lang="sl-SI" sz="2400" dirty="0" smtClean="0"/>
          </a:p>
          <a:p>
            <a:r>
              <a:rPr lang="sl-SI" sz="2400" dirty="0" smtClean="0"/>
              <a:t>1.1  Urejeni parkirni prostori </a:t>
            </a:r>
          </a:p>
          <a:p>
            <a:r>
              <a:rPr lang="sl-SI" sz="2400" dirty="0" smtClean="0"/>
              <a:t>1.2  Dostopna pot do objekta</a:t>
            </a:r>
          </a:p>
          <a:p>
            <a:r>
              <a:rPr lang="sl-SI" sz="2400" dirty="0" smtClean="0"/>
              <a:t>1.3  Vertikalne komunikacije</a:t>
            </a:r>
          </a:p>
          <a:p>
            <a:endParaRPr lang="sl-SI" sz="2400" dirty="0" smtClean="0"/>
          </a:p>
          <a:p>
            <a:pPr>
              <a:buFont typeface="Arial" charset="0"/>
              <a:buNone/>
            </a:pPr>
            <a:r>
              <a:rPr lang="sl-SI" sz="2400" b="1" dirty="0" smtClean="0"/>
              <a:t>2  Vhod v objekt</a:t>
            </a:r>
            <a:endParaRPr lang="sl-SI" sz="2400" dirty="0" smtClean="0"/>
          </a:p>
          <a:p>
            <a:r>
              <a:rPr lang="sl-SI" sz="2400" dirty="0" smtClean="0"/>
              <a:t>2.1  Višinske razlike </a:t>
            </a:r>
          </a:p>
          <a:p>
            <a:r>
              <a:rPr lang="sl-SI" sz="2400" dirty="0" smtClean="0"/>
              <a:t>2.2  Glavni vhod / Vetrolov / Vhodna vrata</a:t>
            </a:r>
          </a:p>
          <a:p>
            <a:pPr>
              <a:buFont typeface="Arial" charset="0"/>
              <a:buNone/>
            </a:pPr>
            <a:endParaRPr lang="sl-SI" sz="3500" dirty="0" smtClean="0"/>
          </a:p>
          <a:p>
            <a:pPr eaLnBrk="0" hangingPunct="0">
              <a:buFont typeface="Arial" charset="0"/>
              <a:buChar char="•"/>
              <a:defRPr/>
            </a:pPr>
            <a:endParaRPr lang="sl-SI" sz="3500" dirty="0" smtClean="0"/>
          </a:p>
          <a:p>
            <a:pPr>
              <a:buFont typeface="Arial" charset="0"/>
              <a:buNone/>
            </a:pPr>
            <a:endParaRPr lang="sl-SI" sz="1800" dirty="0" smtClean="0">
              <a:latin typeface="+mj-lt"/>
            </a:endParaRPr>
          </a:p>
        </p:txBody>
      </p:sp>
      <p:sp>
        <p:nvSpPr>
          <p:cNvPr id="7" name="Content Placeholder 5"/>
          <p:cNvSpPr txBox="1">
            <a:spLocks/>
          </p:cNvSpPr>
          <p:nvPr/>
        </p:nvSpPr>
        <p:spPr>
          <a:xfrm>
            <a:off x="4932040" y="1700808"/>
            <a:ext cx="4032448" cy="3960439"/>
          </a:xfrm>
          <a:prstGeom prst="rect">
            <a:avLst/>
          </a:prstGeom>
        </p:spPr>
        <p:txBody>
          <a:bodyPr/>
          <a:lstStyle/>
          <a:p>
            <a:pPr marL="342900" indent="-342900" eaLnBrk="0" hangingPunct="0">
              <a:spcBef>
                <a:spcPct val="20000"/>
              </a:spcBef>
              <a:defRPr/>
            </a:pPr>
            <a:endParaRPr lang="sl-SI" sz="1700" dirty="0" smtClean="0">
              <a:latin typeface="+mj-lt"/>
              <a:cs typeface="+mn-cs"/>
            </a:endParaRPr>
          </a:p>
        </p:txBody>
      </p:sp>
      <p:sp>
        <p:nvSpPr>
          <p:cNvPr id="9" name="TextBox 8"/>
          <p:cNvSpPr txBox="1"/>
          <p:nvPr/>
        </p:nvSpPr>
        <p:spPr>
          <a:xfrm>
            <a:off x="1187624" y="836712"/>
            <a:ext cx="7488832" cy="523220"/>
          </a:xfrm>
          <a:prstGeom prst="rect">
            <a:avLst/>
          </a:prstGeom>
          <a:noFill/>
        </p:spPr>
        <p:txBody>
          <a:bodyPr wrap="square" rtlCol="0">
            <a:spAutoFit/>
          </a:bodyPr>
          <a:lstStyle/>
          <a:p>
            <a:pPr algn="ctr"/>
            <a:r>
              <a:rPr lang="sl-SI" sz="2800" b="1" dirty="0" smtClean="0">
                <a:solidFill>
                  <a:schemeClr val="tx2"/>
                </a:solidFill>
                <a:effectLst>
                  <a:outerShdw blurRad="38100" dist="38100" dir="2700000" algn="tl">
                    <a:srgbClr val="000000">
                      <a:alpha val="43137"/>
                    </a:srgbClr>
                  </a:outerShdw>
                </a:effectLst>
              </a:rPr>
              <a:t>Analiza dostopnost objektov v javni rabi</a:t>
            </a:r>
          </a:p>
        </p:txBody>
      </p:sp>
      <p:sp>
        <p:nvSpPr>
          <p:cNvPr id="8" name="TextBox 7"/>
          <p:cNvSpPr txBox="1"/>
          <p:nvPr/>
        </p:nvSpPr>
        <p:spPr>
          <a:xfrm>
            <a:off x="4572000" y="1484784"/>
            <a:ext cx="4392488" cy="3862596"/>
          </a:xfrm>
          <a:prstGeom prst="rect">
            <a:avLst/>
          </a:prstGeom>
          <a:noFill/>
        </p:spPr>
        <p:txBody>
          <a:bodyPr wrap="square" rtlCol="0">
            <a:spAutoFit/>
          </a:bodyPr>
          <a:lstStyle/>
          <a:p>
            <a:pPr>
              <a:buFontTx/>
              <a:buAutoNum type="arabicPlain" startAt="3"/>
              <a:defRPr/>
            </a:pPr>
            <a:r>
              <a:rPr lang="sl-SI" sz="2400" b="1" dirty="0" smtClean="0"/>
              <a:t>  Funkcionalnost /prilagojenost notranjih prostorov</a:t>
            </a:r>
          </a:p>
          <a:p>
            <a:pPr>
              <a:defRPr/>
            </a:pPr>
            <a:endParaRPr lang="sl-SI" sz="1100" dirty="0" smtClean="0"/>
          </a:p>
          <a:p>
            <a:pPr>
              <a:buFont typeface="Arial" pitchFamily="34" charset="0"/>
              <a:buChar char="•"/>
              <a:defRPr/>
            </a:pPr>
            <a:r>
              <a:rPr lang="sl-SI" sz="2400" dirty="0" smtClean="0"/>
              <a:t>  3.1  Sanitarni prostori</a:t>
            </a:r>
          </a:p>
          <a:p>
            <a:pPr>
              <a:buFont typeface="Arial" pitchFamily="34" charset="0"/>
              <a:buChar char="•"/>
              <a:defRPr/>
            </a:pPr>
            <a:r>
              <a:rPr lang="sl-SI" sz="2400" dirty="0" smtClean="0"/>
              <a:t>  3.2  Višinske razlike </a:t>
            </a:r>
          </a:p>
          <a:p>
            <a:pPr>
              <a:buFont typeface="Arial" pitchFamily="34" charset="0"/>
              <a:buChar char="•"/>
              <a:defRPr/>
            </a:pPr>
            <a:r>
              <a:rPr lang="sl-SI" sz="2400" dirty="0" smtClean="0"/>
              <a:t>  3.3  Hodniki, prehodi</a:t>
            </a:r>
          </a:p>
          <a:p>
            <a:pPr eaLnBrk="0" hangingPunct="0">
              <a:buFont typeface="Arial" charset="0"/>
              <a:buChar char="•"/>
              <a:defRPr/>
            </a:pPr>
            <a:r>
              <a:rPr lang="sl-SI" sz="2400" dirty="0" smtClean="0"/>
              <a:t>  3.4  Čakalnice, avle</a:t>
            </a:r>
          </a:p>
          <a:p>
            <a:pPr eaLnBrk="0" hangingPunct="0">
              <a:buFont typeface="Arial" charset="0"/>
              <a:buChar char="•"/>
              <a:defRPr/>
            </a:pPr>
            <a:r>
              <a:rPr lang="sl-SI" sz="2400" dirty="0" smtClean="0"/>
              <a:t>  3.5  Oznake</a:t>
            </a:r>
          </a:p>
          <a:p>
            <a:pPr eaLnBrk="0" hangingPunct="0">
              <a:buFont typeface="Arial" charset="0"/>
              <a:buChar char="•"/>
              <a:defRPr/>
            </a:pPr>
            <a:r>
              <a:rPr lang="sl-SI" sz="2400" dirty="0" smtClean="0"/>
              <a:t>  3.6  Dvorane</a:t>
            </a:r>
          </a:p>
          <a:p>
            <a:pPr eaLnBrk="0" hangingPunct="0">
              <a:buFont typeface="Arial" charset="0"/>
              <a:buChar char="•"/>
              <a:defRPr/>
            </a:pPr>
            <a:r>
              <a:rPr lang="sl-SI" sz="2400" dirty="0" smtClean="0"/>
              <a:t>  3.7  Oprema </a:t>
            </a:r>
          </a:p>
          <a:p>
            <a:endParaRPr lang="sl-S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1052736"/>
            <a:ext cx="8291264" cy="4680519"/>
          </a:xfrm>
        </p:spPr>
        <p:txBody>
          <a:bodyPr/>
          <a:lstStyle/>
          <a:p>
            <a:pPr>
              <a:buNone/>
            </a:pPr>
            <a:r>
              <a:rPr lang="sl-SI" b="1" dirty="0" smtClean="0">
                <a:solidFill>
                  <a:schemeClr val="tx2"/>
                </a:solidFill>
                <a:effectLst>
                  <a:outerShdw blurRad="38100" dist="38100" dir="2700000" algn="tl">
                    <a:srgbClr val="000000">
                      <a:alpha val="43137"/>
                    </a:srgbClr>
                  </a:outerShdw>
                </a:effectLst>
              </a:rPr>
              <a:t>ANALIZA DOSTOPNOSTI </a:t>
            </a:r>
            <a:r>
              <a:rPr lang="sl-SI" sz="1800" b="1" dirty="0" smtClean="0">
                <a:solidFill>
                  <a:schemeClr val="tx2"/>
                </a:solidFill>
                <a:effectLst>
                  <a:outerShdw blurRad="38100" dist="38100" dir="2700000" algn="tl">
                    <a:srgbClr val="000000">
                      <a:alpha val="43137"/>
                    </a:srgbClr>
                  </a:outerShdw>
                </a:effectLst>
              </a:rPr>
              <a:t>-1</a:t>
            </a:r>
          </a:p>
          <a:p>
            <a:pPr>
              <a:buNone/>
            </a:pPr>
            <a:endParaRPr lang="sl-SI" sz="1200" b="1" dirty="0" smtClean="0">
              <a:solidFill>
                <a:schemeClr val="accent3"/>
              </a:solidFill>
              <a:effectLst>
                <a:outerShdw blurRad="38100" dist="38100" dir="2700000" algn="tl">
                  <a:srgbClr val="000000">
                    <a:alpha val="43137"/>
                  </a:srgbClr>
                </a:outerShdw>
              </a:effectLst>
            </a:endParaRPr>
          </a:p>
          <a:p>
            <a:pPr algn="just">
              <a:buNone/>
            </a:pPr>
            <a:endParaRPr lang="sl-SI" dirty="0"/>
          </a:p>
        </p:txBody>
      </p:sp>
      <p:sp>
        <p:nvSpPr>
          <p:cNvPr id="6" name="Content Placeholder 5"/>
          <p:cNvSpPr>
            <a:spLocks/>
          </p:cNvSpPr>
          <p:nvPr/>
        </p:nvSpPr>
        <p:spPr bwMode="auto">
          <a:xfrm>
            <a:off x="971600" y="1354589"/>
            <a:ext cx="7488832" cy="4450675"/>
          </a:xfrm>
          <a:prstGeom prst="rect">
            <a:avLst/>
          </a:prstGeom>
          <a:noFill/>
          <a:ln w="9525">
            <a:noFill/>
            <a:miter lim="800000"/>
            <a:headEnd/>
            <a:tailEnd/>
          </a:ln>
        </p:spPr>
        <p:txBody>
          <a:bodyPr/>
          <a:lstStyle/>
          <a:p>
            <a:pPr marL="342900" indent="-342900">
              <a:spcBef>
                <a:spcPct val="20000"/>
              </a:spcBef>
              <a:buFont typeface="Arial" charset="0"/>
              <a:buNone/>
            </a:pPr>
            <a:endParaRPr lang="sl-SI" sz="2400" b="1" dirty="0" smtClean="0">
              <a:latin typeface="Calibri" pitchFamily="34" charset="0"/>
            </a:endParaRPr>
          </a:p>
          <a:p>
            <a:pPr marL="342900" indent="-342900">
              <a:spcBef>
                <a:spcPct val="20000"/>
              </a:spcBef>
              <a:buFont typeface="Arial" charset="0"/>
              <a:buNone/>
            </a:pPr>
            <a:r>
              <a:rPr lang="sl-SI" sz="2400" b="1" dirty="0" smtClean="0">
                <a:latin typeface="Calibri" pitchFamily="34" charset="0"/>
              </a:rPr>
              <a:t>1</a:t>
            </a:r>
            <a:r>
              <a:rPr lang="sl-SI" sz="2400" b="1" dirty="0">
                <a:latin typeface="Calibri" pitchFamily="34" charset="0"/>
              </a:rPr>
              <a:t>.  Širši dostop</a:t>
            </a:r>
            <a:endParaRPr lang="sl-SI" sz="2400" dirty="0">
              <a:latin typeface="Calibri" pitchFamily="34" charset="0"/>
            </a:endParaRPr>
          </a:p>
          <a:p>
            <a:pPr marL="342900" indent="-342900">
              <a:spcBef>
                <a:spcPct val="20000"/>
              </a:spcBef>
              <a:buFont typeface="Arial" charset="0"/>
              <a:buNone/>
            </a:pPr>
            <a:r>
              <a:rPr lang="sl-SI" u="sng" dirty="0">
                <a:latin typeface="Calibri" pitchFamily="34" charset="0"/>
              </a:rPr>
              <a:t>Parkirni prostori</a:t>
            </a:r>
            <a:r>
              <a:rPr lang="sl-SI" dirty="0">
                <a:latin typeface="Calibri" pitchFamily="34" charset="0"/>
              </a:rPr>
              <a:t> </a:t>
            </a:r>
            <a:endParaRPr lang="sl-SI" dirty="0" smtClean="0">
              <a:latin typeface="Calibri" pitchFamily="34" charset="0"/>
            </a:endParaRPr>
          </a:p>
          <a:p>
            <a:pPr marL="342900" indent="-342900">
              <a:spcBef>
                <a:spcPct val="20000"/>
              </a:spcBef>
              <a:buFont typeface="Arial" charset="0"/>
              <a:buNone/>
            </a:pPr>
            <a:endParaRPr lang="sl-SI" sz="1400" dirty="0">
              <a:latin typeface="Calibri" pitchFamily="34" charset="0"/>
            </a:endParaRPr>
          </a:p>
          <a:p>
            <a:pPr marL="342900" indent="-342900">
              <a:spcBef>
                <a:spcPct val="20000"/>
              </a:spcBef>
              <a:buFont typeface="Arial" charset="0"/>
              <a:buNone/>
            </a:pPr>
            <a:r>
              <a:rPr lang="sl-SI" u="sng" dirty="0">
                <a:latin typeface="Calibri" pitchFamily="34" charset="0"/>
              </a:rPr>
              <a:t>Dostopna pot do objekta</a:t>
            </a:r>
            <a:br>
              <a:rPr lang="sl-SI" u="sng" dirty="0">
                <a:latin typeface="Calibri" pitchFamily="34" charset="0"/>
              </a:rPr>
            </a:br>
            <a:r>
              <a:rPr lang="sl-SI" dirty="0" smtClean="0">
                <a:latin typeface="Calibri" pitchFamily="34" charset="0"/>
              </a:rPr>
              <a:t>- </a:t>
            </a:r>
            <a:r>
              <a:rPr lang="sl-SI" dirty="0">
                <a:latin typeface="Calibri" pitchFamily="34" charset="0"/>
              </a:rPr>
              <a:t>pot od parkirišča do </a:t>
            </a:r>
            <a:br>
              <a:rPr lang="sl-SI" dirty="0">
                <a:latin typeface="Calibri" pitchFamily="34" charset="0"/>
              </a:rPr>
            </a:br>
            <a:r>
              <a:rPr lang="sl-SI" dirty="0">
                <a:latin typeface="Calibri" pitchFamily="34" charset="0"/>
              </a:rPr>
              <a:t>    glavnega ali stranskega </a:t>
            </a:r>
            <a:br>
              <a:rPr lang="sl-SI" dirty="0">
                <a:latin typeface="Calibri" pitchFamily="34" charset="0"/>
              </a:rPr>
            </a:br>
            <a:r>
              <a:rPr lang="sl-SI" dirty="0">
                <a:latin typeface="Calibri" pitchFamily="34" charset="0"/>
              </a:rPr>
              <a:t>    vhoda</a:t>
            </a:r>
            <a:br>
              <a:rPr lang="sl-SI" dirty="0">
                <a:latin typeface="Calibri" pitchFamily="34" charset="0"/>
              </a:rPr>
            </a:br>
            <a:r>
              <a:rPr lang="sl-SI" dirty="0" smtClean="0">
                <a:latin typeface="Calibri" pitchFamily="34" charset="0"/>
              </a:rPr>
              <a:t>- prehodi </a:t>
            </a:r>
            <a:r>
              <a:rPr lang="sl-SI" dirty="0">
                <a:latin typeface="Calibri" pitchFamily="34" charset="0"/>
              </a:rPr>
              <a:t>za pešce</a:t>
            </a:r>
            <a:br>
              <a:rPr lang="sl-SI" dirty="0">
                <a:latin typeface="Calibri" pitchFamily="34" charset="0"/>
              </a:rPr>
            </a:br>
            <a:r>
              <a:rPr lang="sl-SI" dirty="0" smtClean="0">
                <a:latin typeface="Calibri" pitchFamily="34" charset="0"/>
              </a:rPr>
              <a:t>- nevarni </a:t>
            </a:r>
            <a:r>
              <a:rPr lang="sl-SI" dirty="0">
                <a:latin typeface="Calibri" pitchFamily="34" charset="0"/>
              </a:rPr>
              <a:t>predmeti</a:t>
            </a:r>
          </a:p>
          <a:p>
            <a:pPr marL="342900" indent="-342900">
              <a:spcBef>
                <a:spcPct val="20000"/>
              </a:spcBef>
              <a:buFont typeface="Arial" charset="0"/>
              <a:buNone/>
            </a:pPr>
            <a:endParaRPr lang="sl-SI" sz="1400" dirty="0">
              <a:latin typeface="Calibri" pitchFamily="34" charset="0"/>
            </a:endParaRPr>
          </a:p>
          <a:p>
            <a:pPr marL="342900" indent="-342900">
              <a:spcBef>
                <a:spcPct val="20000"/>
              </a:spcBef>
              <a:buFont typeface="Arial" charset="0"/>
              <a:buNone/>
            </a:pPr>
            <a:r>
              <a:rPr lang="sl-SI" u="sng" dirty="0">
                <a:latin typeface="Calibri" pitchFamily="34" charset="0"/>
              </a:rPr>
              <a:t>Višinske razlike na dostopni poti</a:t>
            </a:r>
            <a:br>
              <a:rPr lang="sl-SI" u="sng" dirty="0">
                <a:latin typeface="Calibri" pitchFamily="34" charset="0"/>
              </a:rPr>
            </a:br>
            <a:r>
              <a:rPr lang="sl-SI" dirty="0">
                <a:latin typeface="Calibri" pitchFamily="34" charset="0"/>
              </a:rPr>
              <a:t> </a:t>
            </a:r>
            <a:r>
              <a:rPr lang="sl-SI" dirty="0" smtClean="0">
                <a:latin typeface="Calibri" pitchFamily="34" charset="0"/>
              </a:rPr>
              <a:t>- stopnice</a:t>
            </a:r>
            <a:r>
              <a:rPr lang="sl-SI" dirty="0">
                <a:latin typeface="Calibri" pitchFamily="34" charset="0"/>
              </a:rPr>
              <a:t/>
            </a:r>
            <a:br>
              <a:rPr lang="sl-SI" dirty="0">
                <a:latin typeface="Calibri" pitchFamily="34" charset="0"/>
              </a:rPr>
            </a:br>
            <a:r>
              <a:rPr lang="sl-SI" dirty="0">
                <a:latin typeface="Calibri" pitchFamily="34" charset="0"/>
              </a:rPr>
              <a:t> </a:t>
            </a:r>
            <a:r>
              <a:rPr lang="sl-SI" dirty="0" smtClean="0">
                <a:latin typeface="Calibri" pitchFamily="34" charset="0"/>
              </a:rPr>
              <a:t>-  </a:t>
            </a:r>
            <a:r>
              <a:rPr lang="sl-SI" dirty="0">
                <a:latin typeface="Calibri" pitchFamily="34" charset="0"/>
              </a:rPr>
              <a:t>klančine</a:t>
            </a:r>
          </a:p>
        </p:txBody>
      </p:sp>
      <p:pic>
        <p:nvPicPr>
          <p:cNvPr id="10" name="Picture 10" descr="IMG_5754"/>
          <p:cNvPicPr>
            <a:picLocks noChangeArrowheads="1"/>
          </p:cNvPicPr>
          <p:nvPr/>
        </p:nvPicPr>
        <p:blipFill>
          <a:blip r:embed="rId4" cstate="print"/>
          <a:srcRect/>
          <a:stretch>
            <a:fillRect/>
          </a:stretch>
        </p:blipFill>
        <p:spPr bwMode="auto">
          <a:xfrm>
            <a:off x="4716016" y="2996952"/>
            <a:ext cx="1728192" cy="1224136"/>
          </a:xfrm>
          <a:prstGeom prst="roundRect">
            <a:avLst/>
          </a:prstGeom>
          <a:noFill/>
          <a:ln w="9525">
            <a:noFill/>
            <a:miter lim="800000"/>
            <a:headEnd/>
            <a:tailEnd/>
          </a:ln>
        </p:spPr>
      </p:pic>
      <p:pic>
        <p:nvPicPr>
          <p:cNvPr id="11" name="Picture 10" descr="parkomat.jpg"/>
          <p:cNvPicPr>
            <a:picLocks noChangeAspect="1"/>
          </p:cNvPicPr>
          <p:nvPr/>
        </p:nvPicPr>
        <p:blipFill>
          <a:blip r:embed="rId5" cstate="print"/>
          <a:stretch>
            <a:fillRect/>
          </a:stretch>
        </p:blipFill>
        <p:spPr>
          <a:xfrm>
            <a:off x="7020272" y="332656"/>
            <a:ext cx="1782198" cy="2376264"/>
          </a:xfrm>
          <a:prstGeom prst="rect">
            <a:avLst/>
          </a:prstGeom>
        </p:spPr>
      </p:pic>
      <p:pic>
        <p:nvPicPr>
          <p:cNvPr id="12" name="Picture 11" descr="oviran parkomat.jpg"/>
          <p:cNvPicPr>
            <a:picLocks noChangeAspect="1"/>
          </p:cNvPicPr>
          <p:nvPr/>
        </p:nvPicPr>
        <p:blipFill>
          <a:blip r:embed="rId6" cstate="print"/>
          <a:stretch>
            <a:fillRect/>
          </a:stretch>
        </p:blipFill>
        <p:spPr>
          <a:xfrm>
            <a:off x="4788024" y="332656"/>
            <a:ext cx="1872208" cy="2496277"/>
          </a:xfrm>
          <a:prstGeom prst="rect">
            <a:avLst/>
          </a:prstGeom>
        </p:spPr>
      </p:pic>
      <p:pic>
        <p:nvPicPr>
          <p:cNvPr id="13" name="Picture 12" descr="parkirišče se odpira na cesto.jpg"/>
          <p:cNvPicPr>
            <a:picLocks noChangeAspect="1"/>
          </p:cNvPicPr>
          <p:nvPr/>
        </p:nvPicPr>
        <p:blipFill>
          <a:blip r:embed="rId7" cstate="print"/>
          <a:stretch>
            <a:fillRect/>
          </a:stretch>
        </p:blipFill>
        <p:spPr>
          <a:xfrm>
            <a:off x="6876256" y="2924944"/>
            <a:ext cx="2088232" cy="1836204"/>
          </a:xfrm>
          <a:prstGeom prst="rect">
            <a:avLst/>
          </a:prstGeom>
        </p:spPr>
      </p:pic>
      <p:pic>
        <p:nvPicPr>
          <p:cNvPr id="14" name="Picture 13" descr="Pločnik-ovira.jpg"/>
          <p:cNvPicPr>
            <a:picLocks noChangeAspect="1"/>
          </p:cNvPicPr>
          <p:nvPr/>
        </p:nvPicPr>
        <p:blipFill>
          <a:blip r:embed="rId8" cstate="print"/>
          <a:stretch>
            <a:fillRect/>
          </a:stretch>
        </p:blipFill>
        <p:spPr>
          <a:xfrm>
            <a:off x="4716016" y="4437112"/>
            <a:ext cx="1907704" cy="14307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539552" y="908720"/>
            <a:ext cx="7931224" cy="4669979"/>
          </a:xfrm>
        </p:spPr>
        <p:txBody>
          <a:bodyPr/>
          <a:lstStyle/>
          <a:p>
            <a:pPr>
              <a:buNone/>
            </a:pPr>
            <a:r>
              <a:rPr lang="sl-SI" b="1" dirty="0" smtClean="0">
                <a:solidFill>
                  <a:schemeClr val="tx2"/>
                </a:solidFill>
                <a:effectLst>
                  <a:outerShdw blurRad="38100" dist="38100" dir="2700000" algn="tl">
                    <a:srgbClr val="000000">
                      <a:alpha val="43137"/>
                    </a:srgbClr>
                  </a:outerShdw>
                </a:effectLst>
              </a:rPr>
              <a:t>ANALIZA DOSTOPNOSTI </a:t>
            </a:r>
            <a:r>
              <a:rPr lang="sl-SI" sz="1800" b="1" dirty="0" smtClean="0">
                <a:solidFill>
                  <a:schemeClr val="tx2"/>
                </a:solidFill>
                <a:effectLst>
                  <a:outerShdw blurRad="38100" dist="38100" dir="2700000" algn="tl">
                    <a:srgbClr val="000000">
                      <a:alpha val="43137"/>
                    </a:srgbClr>
                  </a:outerShdw>
                </a:effectLst>
              </a:rPr>
              <a:t>-2</a:t>
            </a:r>
          </a:p>
          <a:p>
            <a:pPr>
              <a:buNone/>
            </a:pPr>
            <a:endParaRPr lang="sl-SI" dirty="0"/>
          </a:p>
        </p:txBody>
      </p:sp>
      <p:sp>
        <p:nvSpPr>
          <p:cNvPr id="6" name="Content Placeholder 5"/>
          <p:cNvSpPr>
            <a:spLocks/>
          </p:cNvSpPr>
          <p:nvPr/>
        </p:nvSpPr>
        <p:spPr bwMode="auto">
          <a:xfrm>
            <a:off x="431800" y="1556792"/>
            <a:ext cx="8229600" cy="4176464"/>
          </a:xfrm>
          <a:prstGeom prst="rect">
            <a:avLst/>
          </a:prstGeom>
          <a:noFill/>
          <a:ln w="9525">
            <a:noFill/>
            <a:miter lim="800000"/>
            <a:headEnd/>
            <a:tailEnd/>
          </a:ln>
        </p:spPr>
        <p:txBody>
          <a:bodyPr/>
          <a:lstStyle/>
          <a:p>
            <a:pPr marL="342900" indent="-342900">
              <a:spcBef>
                <a:spcPct val="20000"/>
              </a:spcBef>
              <a:buFont typeface="Arial" charset="0"/>
              <a:buNone/>
            </a:pPr>
            <a:r>
              <a:rPr lang="sl-SI" sz="2400" b="1" dirty="0">
                <a:latin typeface="Calibri" pitchFamily="34" charset="0"/>
              </a:rPr>
              <a:t>2 . Vhod v objekt</a:t>
            </a:r>
            <a:endParaRPr lang="sl-SI" sz="2400" dirty="0">
              <a:latin typeface="Calibri" pitchFamily="34" charset="0"/>
            </a:endParaRPr>
          </a:p>
          <a:p>
            <a:pPr marL="342900" indent="-342900">
              <a:spcBef>
                <a:spcPct val="20000"/>
              </a:spcBef>
              <a:buFont typeface="Arial" charset="0"/>
              <a:buNone/>
            </a:pPr>
            <a:endParaRPr lang="sl-SI" sz="1400" u="sng" dirty="0">
              <a:latin typeface="Calibri" pitchFamily="34" charset="0"/>
            </a:endParaRPr>
          </a:p>
          <a:p>
            <a:pPr marL="342900" indent="-342900">
              <a:spcBef>
                <a:spcPct val="20000"/>
              </a:spcBef>
              <a:buFont typeface="Arial" charset="0"/>
              <a:buNone/>
            </a:pPr>
            <a:r>
              <a:rPr lang="sl-SI" u="sng" dirty="0">
                <a:latin typeface="Calibri" pitchFamily="34" charset="0"/>
              </a:rPr>
              <a:t>Višinske razlike pri vhodu v objekt</a:t>
            </a:r>
          </a:p>
          <a:p>
            <a:pPr marL="342900" indent="-342900">
              <a:spcBef>
                <a:spcPct val="20000"/>
              </a:spcBef>
              <a:buFont typeface="Arial" charset="0"/>
              <a:buNone/>
            </a:pPr>
            <a:r>
              <a:rPr lang="sl-SI" dirty="0">
                <a:latin typeface="Calibri" pitchFamily="34" charset="0"/>
              </a:rPr>
              <a:t> 	 </a:t>
            </a:r>
            <a:r>
              <a:rPr lang="sl-SI" dirty="0" smtClean="0">
                <a:latin typeface="Calibri" pitchFamily="34" charset="0"/>
              </a:rPr>
              <a:t>- stopnice</a:t>
            </a:r>
          </a:p>
          <a:p>
            <a:pPr marL="342900" indent="-342900">
              <a:spcBef>
                <a:spcPct val="20000"/>
              </a:spcBef>
              <a:buFont typeface="Arial" charset="0"/>
              <a:buNone/>
            </a:pPr>
            <a:r>
              <a:rPr lang="sl-SI" dirty="0" smtClean="0">
                <a:latin typeface="Calibri" pitchFamily="34" charset="0"/>
              </a:rPr>
              <a:t>	 - pločniki</a:t>
            </a:r>
            <a:r>
              <a:rPr lang="sl-SI" dirty="0">
                <a:latin typeface="Calibri" pitchFamily="34" charset="0"/>
              </a:rPr>
              <a:t/>
            </a:r>
            <a:br>
              <a:rPr lang="sl-SI" dirty="0">
                <a:latin typeface="Calibri" pitchFamily="34" charset="0"/>
              </a:rPr>
            </a:br>
            <a:r>
              <a:rPr lang="sl-SI" dirty="0">
                <a:latin typeface="Calibri" pitchFamily="34" charset="0"/>
              </a:rPr>
              <a:t> </a:t>
            </a:r>
            <a:r>
              <a:rPr lang="sl-SI" dirty="0" smtClean="0">
                <a:latin typeface="Calibri" pitchFamily="34" charset="0"/>
              </a:rPr>
              <a:t>- </a:t>
            </a:r>
            <a:r>
              <a:rPr lang="sl-SI" dirty="0">
                <a:latin typeface="Calibri" pitchFamily="34" charset="0"/>
              </a:rPr>
              <a:t>klančine</a:t>
            </a:r>
            <a:br>
              <a:rPr lang="sl-SI" dirty="0">
                <a:latin typeface="Calibri" pitchFamily="34" charset="0"/>
              </a:rPr>
            </a:br>
            <a:r>
              <a:rPr lang="sl-SI" dirty="0">
                <a:latin typeface="Calibri" pitchFamily="34" charset="0"/>
              </a:rPr>
              <a:t> </a:t>
            </a:r>
            <a:endParaRPr lang="sl-SI" u="sng" dirty="0">
              <a:latin typeface="Calibri" pitchFamily="34" charset="0"/>
            </a:endParaRPr>
          </a:p>
          <a:p>
            <a:pPr marL="342900" indent="-342900">
              <a:spcBef>
                <a:spcPct val="20000"/>
              </a:spcBef>
              <a:buFont typeface="Arial" charset="0"/>
              <a:buNone/>
            </a:pPr>
            <a:endParaRPr lang="sl-SI" dirty="0">
              <a:latin typeface="Calibri" pitchFamily="34" charset="0"/>
            </a:endParaRPr>
          </a:p>
          <a:p>
            <a:pPr marL="342900" indent="-342900">
              <a:spcBef>
                <a:spcPct val="20000"/>
              </a:spcBef>
              <a:buFont typeface="Arial" charset="0"/>
              <a:buNone/>
            </a:pPr>
            <a:endParaRPr lang="sl-SI" dirty="0">
              <a:latin typeface="Calibri" pitchFamily="34" charset="0"/>
            </a:endParaRPr>
          </a:p>
          <a:p>
            <a:pPr marL="342900" indent="-342900">
              <a:spcBef>
                <a:spcPct val="20000"/>
              </a:spcBef>
              <a:buFont typeface="Arial" charset="0"/>
              <a:buNone/>
            </a:pPr>
            <a:r>
              <a:rPr lang="sl-SI" u="sng" dirty="0">
                <a:latin typeface="Calibri" pitchFamily="34" charset="0"/>
              </a:rPr>
              <a:t>Glavni vhod / Stranski vhod</a:t>
            </a:r>
            <a:br>
              <a:rPr lang="sl-SI" u="sng" dirty="0">
                <a:latin typeface="Calibri" pitchFamily="34" charset="0"/>
              </a:rPr>
            </a:br>
            <a:r>
              <a:rPr lang="sl-SI" dirty="0" smtClean="0">
                <a:latin typeface="Calibri" pitchFamily="34" charset="0"/>
              </a:rPr>
              <a:t>- oznake </a:t>
            </a:r>
            <a:r>
              <a:rPr lang="sl-SI" dirty="0">
                <a:latin typeface="Calibri" pitchFamily="34" charset="0"/>
              </a:rPr>
              <a:t>na vhodu</a:t>
            </a:r>
            <a:br>
              <a:rPr lang="sl-SI" dirty="0">
                <a:latin typeface="Calibri" pitchFamily="34" charset="0"/>
              </a:rPr>
            </a:br>
            <a:r>
              <a:rPr lang="sl-SI" dirty="0" smtClean="0">
                <a:latin typeface="Calibri" pitchFamily="34" charset="0"/>
              </a:rPr>
              <a:t>- vetrolov</a:t>
            </a:r>
            <a:r>
              <a:rPr lang="sl-SI" dirty="0">
                <a:latin typeface="Calibri" pitchFamily="34" charset="0"/>
              </a:rPr>
              <a:t/>
            </a:r>
            <a:br>
              <a:rPr lang="sl-SI" dirty="0">
                <a:latin typeface="Calibri" pitchFamily="34" charset="0"/>
              </a:rPr>
            </a:br>
            <a:r>
              <a:rPr lang="sl-SI" dirty="0" smtClean="0">
                <a:latin typeface="Calibri" pitchFamily="34" charset="0"/>
              </a:rPr>
              <a:t>- vhodna </a:t>
            </a:r>
            <a:r>
              <a:rPr lang="sl-SI" dirty="0">
                <a:latin typeface="Calibri" pitchFamily="34" charset="0"/>
              </a:rPr>
              <a:t>vrata</a:t>
            </a:r>
          </a:p>
          <a:p>
            <a:pPr marL="342900" indent="-342900">
              <a:spcBef>
                <a:spcPct val="20000"/>
              </a:spcBef>
              <a:buFont typeface="Arial" charset="0"/>
              <a:buNone/>
            </a:pPr>
            <a:r>
              <a:rPr lang="sl-SI" dirty="0">
                <a:latin typeface="Calibri" pitchFamily="34" charset="0"/>
              </a:rPr>
              <a:t> </a:t>
            </a:r>
          </a:p>
          <a:p>
            <a:pPr marL="342900" indent="-342900">
              <a:spcBef>
                <a:spcPct val="20000"/>
              </a:spcBef>
              <a:buFont typeface="Arial" charset="0"/>
              <a:buNone/>
            </a:pPr>
            <a:endParaRPr lang="sl-SI" sz="2000" dirty="0">
              <a:latin typeface="Calibri" pitchFamily="34" charset="0"/>
            </a:endParaRPr>
          </a:p>
          <a:p>
            <a:pPr marL="342900" indent="-342900">
              <a:spcBef>
                <a:spcPct val="20000"/>
              </a:spcBef>
              <a:buFont typeface="Arial" charset="0"/>
              <a:buNone/>
            </a:pPr>
            <a:endParaRPr lang="sl-SI" sz="2000" dirty="0">
              <a:latin typeface="Calibri" pitchFamily="34" charset="0"/>
            </a:endParaRPr>
          </a:p>
          <a:p>
            <a:pPr marL="342900" indent="-342900">
              <a:spcBef>
                <a:spcPct val="20000"/>
              </a:spcBef>
              <a:buFont typeface="Arial" charset="0"/>
              <a:buNone/>
            </a:pPr>
            <a:endParaRPr lang="sl-SI" sz="2000" dirty="0">
              <a:latin typeface="Calibri" pitchFamily="34" charset="0"/>
            </a:endParaRPr>
          </a:p>
          <a:p>
            <a:pPr marL="342900" indent="-342900">
              <a:spcBef>
                <a:spcPct val="20000"/>
              </a:spcBef>
              <a:buFont typeface="Arial" charset="0"/>
              <a:buChar char="•"/>
            </a:pPr>
            <a:endParaRPr lang="sl-SI" sz="2000" dirty="0">
              <a:latin typeface="Calibri" pitchFamily="34" charset="0"/>
            </a:endParaRPr>
          </a:p>
        </p:txBody>
      </p:sp>
      <p:pic>
        <p:nvPicPr>
          <p:cNvPr id="12" name="Picture 11" descr="Domofon.jpg"/>
          <p:cNvPicPr>
            <a:picLocks noChangeAspect="1"/>
          </p:cNvPicPr>
          <p:nvPr/>
        </p:nvPicPr>
        <p:blipFill>
          <a:blip r:embed="rId4" cstate="print"/>
          <a:stretch>
            <a:fillRect/>
          </a:stretch>
        </p:blipFill>
        <p:spPr>
          <a:xfrm>
            <a:off x="6948264" y="3501008"/>
            <a:ext cx="1815666" cy="2420888"/>
          </a:xfrm>
          <a:prstGeom prst="rect">
            <a:avLst/>
          </a:prstGeom>
        </p:spPr>
      </p:pic>
      <p:pic>
        <p:nvPicPr>
          <p:cNvPr id="13" name="Picture 12" descr="korita pred vhodom.jpg"/>
          <p:cNvPicPr>
            <a:picLocks noChangeAspect="1"/>
          </p:cNvPicPr>
          <p:nvPr/>
        </p:nvPicPr>
        <p:blipFill>
          <a:blip r:embed="rId5" cstate="print"/>
          <a:stretch>
            <a:fillRect/>
          </a:stretch>
        </p:blipFill>
        <p:spPr>
          <a:xfrm>
            <a:off x="3995936" y="3573016"/>
            <a:ext cx="2736304" cy="2052228"/>
          </a:xfrm>
          <a:prstGeom prst="rect">
            <a:avLst/>
          </a:prstGeom>
        </p:spPr>
      </p:pic>
      <p:pic>
        <p:nvPicPr>
          <p:cNvPr id="14" name="Picture 13" descr="ovira na stopnišču.jpg"/>
          <p:cNvPicPr>
            <a:picLocks noChangeAspect="1"/>
          </p:cNvPicPr>
          <p:nvPr/>
        </p:nvPicPr>
        <p:blipFill>
          <a:blip r:embed="rId6" cstate="print"/>
          <a:stretch>
            <a:fillRect/>
          </a:stretch>
        </p:blipFill>
        <p:spPr>
          <a:xfrm>
            <a:off x="2411760" y="2636912"/>
            <a:ext cx="1350150" cy="1800200"/>
          </a:xfrm>
          <a:prstGeom prst="rect">
            <a:avLst/>
          </a:prstGeom>
        </p:spPr>
      </p:pic>
      <p:pic>
        <p:nvPicPr>
          <p:cNvPr id="15" name="Picture 14" descr="pločnik.JPG"/>
          <p:cNvPicPr>
            <a:picLocks noChangeAspect="1"/>
          </p:cNvPicPr>
          <p:nvPr/>
        </p:nvPicPr>
        <p:blipFill>
          <a:blip r:embed="rId7" cstate="print"/>
          <a:stretch>
            <a:fillRect/>
          </a:stretch>
        </p:blipFill>
        <p:spPr>
          <a:xfrm>
            <a:off x="4283968" y="1484784"/>
            <a:ext cx="1944216" cy="1637338"/>
          </a:xfrm>
          <a:prstGeom prst="rect">
            <a:avLst/>
          </a:prstGeom>
        </p:spPr>
      </p:pic>
      <p:pic>
        <p:nvPicPr>
          <p:cNvPr id="17" name="Picture 16" descr="predolga klančina.jpg"/>
          <p:cNvPicPr>
            <a:picLocks noChangeAspect="1"/>
          </p:cNvPicPr>
          <p:nvPr/>
        </p:nvPicPr>
        <p:blipFill>
          <a:blip r:embed="rId8" cstate="print"/>
          <a:stretch>
            <a:fillRect/>
          </a:stretch>
        </p:blipFill>
        <p:spPr>
          <a:xfrm>
            <a:off x="6516216" y="188640"/>
            <a:ext cx="2409732" cy="32129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836712"/>
            <a:ext cx="8075240" cy="5073427"/>
          </a:xfrm>
        </p:spPr>
        <p:txBody>
          <a:bodyPr/>
          <a:lstStyle/>
          <a:p>
            <a:pPr>
              <a:buNone/>
            </a:pPr>
            <a:r>
              <a:rPr lang="sl-SI" b="1" dirty="0" smtClean="0">
                <a:solidFill>
                  <a:schemeClr val="tx2"/>
                </a:solidFill>
                <a:effectLst>
                  <a:outerShdw blurRad="38100" dist="38100" dir="2700000" algn="tl">
                    <a:srgbClr val="000000">
                      <a:alpha val="43137"/>
                    </a:srgbClr>
                  </a:outerShdw>
                </a:effectLst>
              </a:rPr>
              <a:t>ANALIZA DOSTOPNOSTI </a:t>
            </a:r>
            <a:r>
              <a:rPr lang="sl-SI" sz="1800" b="1" dirty="0" smtClean="0">
                <a:solidFill>
                  <a:schemeClr val="tx2"/>
                </a:solidFill>
                <a:effectLst>
                  <a:outerShdw blurRad="38100" dist="38100" dir="2700000" algn="tl">
                    <a:srgbClr val="000000">
                      <a:alpha val="43137"/>
                    </a:srgbClr>
                  </a:outerShdw>
                </a:effectLst>
              </a:rPr>
              <a:t>-3</a:t>
            </a:r>
          </a:p>
        </p:txBody>
      </p:sp>
      <p:sp>
        <p:nvSpPr>
          <p:cNvPr id="6" name="Content Placeholder 5"/>
          <p:cNvSpPr>
            <a:spLocks/>
          </p:cNvSpPr>
          <p:nvPr/>
        </p:nvSpPr>
        <p:spPr bwMode="auto">
          <a:xfrm>
            <a:off x="395536" y="1340768"/>
            <a:ext cx="8551862" cy="4536504"/>
          </a:xfrm>
          <a:prstGeom prst="rect">
            <a:avLst/>
          </a:prstGeom>
          <a:noFill/>
          <a:ln w="9525">
            <a:noFill/>
            <a:miter lim="800000"/>
            <a:headEnd/>
            <a:tailEnd/>
          </a:ln>
        </p:spPr>
        <p:txBody>
          <a:bodyPr/>
          <a:lstStyle/>
          <a:p>
            <a:pPr marL="273050" indent="-273050">
              <a:spcBef>
                <a:spcPct val="20000"/>
              </a:spcBef>
              <a:buFont typeface="Arial" charset="0"/>
              <a:buAutoNum type="arabicPeriod" startAt="3"/>
            </a:pPr>
            <a:r>
              <a:rPr lang="sl-SI" sz="2400" b="1" dirty="0">
                <a:latin typeface="Calibri" pitchFamily="34" charset="0"/>
              </a:rPr>
              <a:t>Notranji prostori</a:t>
            </a:r>
          </a:p>
          <a:p>
            <a:pPr marL="273050" indent="-273050">
              <a:spcBef>
                <a:spcPct val="20000"/>
              </a:spcBef>
            </a:pPr>
            <a:endParaRPr lang="sl-SI" sz="1400" u="sng" dirty="0" smtClean="0">
              <a:latin typeface="Calibri" pitchFamily="34" charset="0"/>
            </a:endParaRPr>
          </a:p>
          <a:p>
            <a:pPr marL="273050" indent="-273050">
              <a:spcBef>
                <a:spcPct val="20000"/>
              </a:spcBef>
            </a:pPr>
            <a:r>
              <a:rPr lang="sl-SI" sz="2000" u="sng" dirty="0" smtClean="0">
                <a:latin typeface="Calibri" pitchFamily="34" charset="0"/>
              </a:rPr>
              <a:t>Vhodna </a:t>
            </a:r>
            <a:r>
              <a:rPr lang="sl-SI" sz="2000" u="sng" dirty="0">
                <a:latin typeface="Calibri" pitchFamily="34" charset="0"/>
              </a:rPr>
              <a:t>avla, čakalnice</a:t>
            </a:r>
          </a:p>
          <a:p>
            <a:pPr marL="273050" indent="-273050">
              <a:spcBef>
                <a:spcPct val="20000"/>
              </a:spcBef>
              <a:buFont typeface="Arial" charset="0"/>
              <a:buNone/>
            </a:pPr>
            <a:endParaRPr lang="sl-SI" sz="1400" u="sng" dirty="0">
              <a:latin typeface="Calibri" pitchFamily="34" charset="0"/>
            </a:endParaRPr>
          </a:p>
          <a:p>
            <a:pPr marL="273050" indent="-273050">
              <a:spcBef>
                <a:spcPct val="20000"/>
              </a:spcBef>
              <a:buFont typeface="Arial" charset="0"/>
              <a:buNone/>
            </a:pPr>
            <a:r>
              <a:rPr lang="sl-SI" sz="2000" u="sng" dirty="0">
                <a:latin typeface="Calibri" pitchFamily="34" charset="0"/>
              </a:rPr>
              <a:t>Prostori za poslovanje s strankami</a:t>
            </a:r>
            <a:endParaRPr lang="sl-SI" sz="2000" i="1" u="sng" dirty="0">
              <a:latin typeface="Calibri" pitchFamily="34" charset="0"/>
            </a:endParaRPr>
          </a:p>
          <a:p>
            <a:pPr marL="273050" indent="-273050">
              <a:spcBef>
                <a:spcPct val="20000"/>
              </a:spcBef>
              <a:buFont typeface="Arial" charset="0"/>
              <a:buNone/>
            </a:pPr>
            <a:r>
              <a:rPr lang="sl-SI" sz="2000" dirty="0">
                <a:latin typeface="Calibri" pitchFamily="34" charset="0"/>
              </a:rPr>
              <a:t>     </a:t>
            </a:r>
            <a:r>
              <a:rPr lang="sl-SI" sz="2000" dirty="0" smtClean="0">
                <a:latin typeface="Calibri" pitchFamily="34" charset="0"/>
              </a:rPr>
              <a:t>- sprejemni pult</a:t>
            </a:r>
          </a:p>
          <a:p>
            <a:pPr marL="273050" indent="-273050">
              <a:spcBef>
                <a:spcPct val="20000"/>
              </a:spcBef>
              <a:buFont typeface="Arial" charset="0"/>
              <a:buNone/>
            </a:pPr>
            <a:r>
              <a:rPr lang="sl-SI" sz="2000" dirty="0" smtClean="0">
                <a:latin typeface="Calibri" pitchFamily="34" charset="0"/>
              </a:rPr>
              <a:t>	- informacijski </a:t>
            </a:r>
            <a:r>
              <a:rPr lang="sl-SI" sz="2000" dirty="0">
                <a:latin typeface="Calibri" pitchFamily="34" charset="0"/>
              </a:rPr>
              <a:t>pult</a:t>
            </a:r>
            <a:br>
              <a:rPr lang="sl-SI" sz="2000" dirty="0">
                <a:latin typeface="Calibri" pitchFamily="34" charset="0"/>
              </a:rPr>
            </a:br>
            <a:endParaRPr lang="sl-SI" sz="1400" b="1" dirty="0">
              <a:latin typeface="Calibri" pitchFamily="34" charset="0"/>
            </a:endParaRPr>
          </a:p>
          <a:p>
            <a:pPr marL="273050" indent="-273050">
              <a:spcBef>
                <a:spcPct val="20000"/>
              </a:spcBef>
              <a:buFont typeface="Arial" charset="0"/>
              <a:buNone/>
            </a:pPr>
            <a:r>
              <a:rPr lang="sl-SI" sz="2000" u="sng" dirty="0">
                <a:latin typeface="Calibri" pitchFamily="34" charset="0"/>
              </a:rPr>
              <a:t>Hodniki/prehodi</a:t>
            </a:r>
          </a:p>
        </p:txBody>
      </p:sp>
      <p:pic>
        <p:nvPicPr>
          <p:cNvPr id="11" name="Picture 11" descr="IMG_7484"/>
          <p:cNvPicPr>
            <a:picLocks noChangeAspect="1" noChangeArrowheads="1"/>
          </p:cNvPicPr>
          <p:nvPr/>
        </p:nvPicPr>
        <p:blipFill>
          <a:blip r:embed="rId4" cstate="print"/>
          <a:srcRect/>
          <a:stretch>
            <a:fillRect/>
          </a:stretch>
        </p:blipFill>
        <p:spPr bwMode="auto">
          <a:xfrm>
            <a:off x="1115616" y="4365104"/>
            <a:ext cx="2031523" cy="1368153"/>
          </a:xfrm>
          <a:prstGeom prst="roundRect">
            <a:avLst/>
          </a:prstGeom>
          <a:noFill/>
          <a:ln w="9525">
            <a:noFill/>
            <a:miter lim="800000"/>
            <a:headEnd/>
            <a:tailEnd/>
          </a:ln>
        </p:spPr>
      </p:pic>
      <p:pic>
        <p:nvPicPr>
          <p:cNvPr id="12" name="Picture 12" descr="IMG_7675"/>
          <p:cNvPicPr>
            <a:picLocks noChangeAspect="1" noChangeArrowheads="1"/>
          </p:cNvPicPr>
          <p:nvPr/>
        </p:nvPicPr>
        <p:blipFill>
          <a:blip r:embed="rId5" cstate="print"/>
          <a:srcRect/>
          <a:stretch>
            <a:fillRect/>
          </a:stretch>
        </p:blipFill>
        <p:spPr bwMode="auto">
          <a:xfrm>
            <a:off x="3779912" y="4293096"/>
            <a:ext cx="2103366" cy="1440160"/>
          </a:xfrm>
          <a:prstGeom prst="roundRect">
            <a:avLst/>
          </a:prstGeom>
          <a:noFill/>
          <a:ln w="9525">
            <a:noFill/>
            <a:miter lim="800000"/>
            <a:headEnd/>
            <a:tailEnd/>
          </a:ln>
        </p:spPr>
      </p:pic>
      <p:pic>
        <p:nvPicPr>
          <p:cNvPr id="16" name="Picture 15" descr="info točka2.jpg"/>
          <p:cNvPicPr>
            <a:picLocks noChangeAspect="1"/>
          </p:cNvPicPr>
          <p:nvPr/>
        </p:nvPicPr>
        <p:blipFill>
          <a:blip r:embed="rId6" cstate="print"/>
          <a:stretch>
            <a:fillRect/>
          </a:stretch>
        </p:blipFill>
        <p:spPr>
          <a:xfrm>
            <a:off x="6804248" y="332656"/>
            <a:ext cx="1800200" cy="2400267"/>
          </a:xfrm>
          <a:prstGeom prst="rect">
            <a:avLst/>
          </a:prstGeom>
        </p:spPr>
      </p:pic>
      <p:pic>
        <p:nvPicPr>
          <p:cNvPr id="17" name="Picture 16" descr="neprimerna višina aparata za čakalne lističe.jpg"/>
          <p:cNvPicPr>
            <a:picLocks noChangeAspect="1"/>
          </p:cNvPicPr>
          <p:nvPr/>
        </p:nvPicPr>
        <p:blipFill>
          <a:blip r:embed="rId7" cstate="print"/>
          <a:stretch>
            <a:fillRect/>
          </a:stretch>
        </p:blipFill>
        <p:spPr>
          <a:xfrm>
            <a:off x="4427984" y="404664"/>
            <a:ext cx="1761660" cy="2348880"/>
          </a:xfrm>
          <a:prstGeom prst="rect">
            <a:avLst/>
          </a:prstGeom>
        </p:spPr>
      </p:pic>
      <p:pic>
        <p:nvPicPr>
          <p:cNvPr id="18" name="Picture 17" descr="pult previsok.jpg"/>
          <p:cNvPicPr>
            <a:picLocks noChangeAspect="1"/>
          </p:cNvPicPr>
          <p:nvPr/>
        </p:nvPicPr>
        <p:blipFill>
          <a:blip r:embed="rId8" cstate="print"/>
          <a:stretch>
            <a:fillRect/>
          </a:stretch>
        </p:blipFill>
        <p:spPr>
          <a:xfrm>
            <a:off x="6228184" y="2996952"/>
            <a:ext cx="2085696" cy="27809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539552" y="1772816"/>
            <a:ext cx="4038600" cy="4525963"/>
          </a:xfrm>
        </p:spPr>
        <p:txBody>
          <a:bodyPr/>
          <a:lstStyle/>
          <a:p>
            <a:pPr>
              <a:buNone/>
            </a:pPr>
            <a:r>
              <a:rPr lang="sl-SI" sz="2400" b="1" dirty="0" smtClean="0">
                <a:solidFill>
                  <a:schemeClr val="tx2"/>
                </a:solidFill>
              </a:rPr>
              <a:t>Partnerji projekta:</a:t>
            </a:r>
          </a:p>
          <a:p>
            <a:r>
              <a:rPr lang="sl-SI" sz="2400" dirty="0" smtClean="0"/>
              <a:t>Urbanistični inštitut RS</a:t>
            </a:r>
          </a:p>
          <a:p>
            <a:r>
              <a:rPr lang="sl-SI" sz="2400" dirty="0" smtClean="0"/>
              <a:t>Združenje izvajalcev zaposlitvene rehabilitacije v RS</a:t>
            </a:r>
          </a:p>
          <a:p>
            <a:r>
              <a:rPr lang="sl-SI" sz="2400" dirty="0" smtClean="0"/>
              <a:t>Društvo študentov invalidov</a:t>
            </a:r>
          </a:p>
          <a:p>
            <a:endParaRPr lang="sl-SI" dirty="0"/>
          </a:p>
        </p:txBody>
      </p:sp>
      <p:sp>
        <p:nvSpPr>
          <p:cNvPr id="8" name="Desna puščica 7"/>
          <p:cNvSpPr/>
          <p:nvPr/>
        </p:nvSpPr>
        <p:spPr>
          <a:xfrm>
            <a:off x="4788024" y="2924944"/>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PoljeZBesedilom 8"/>
          <p:cNvSpPr txBox="1"/>
          <p:nvPr/>
        </p:nvSpPr>
        <p:spPr>
          <a:xfrm>
            <a:off x="5868144" y="2636912"/>
            <a:ext cx="2391552" cy="1754326"/>
          </a:xfrm>
          <a:prstGeom prst="rect">
            <a:avLst/>
          </a:prstGeom>
          <a:noFill/>
        </p:spPr>
        <p:txBody>
          <a:bodyPr wrap="none" rtlCol="0">
            <a:spAutoFit/>
          </a:bodyPr>
          <a:lstStyle/>
          <a:p>
            <a:r>
              <a:rPr lang="sl-SI" b="1" dirty="0" smtClean="0"/>
              <a:t>Vrednost: 293.666,89 €</a:t>
            </a:r>
          </a:p>
          <a:p>
            <a:endParaRPr lang="sl-SI" b="1" dirty="0" smtClean="0"/>
          </a:p>
          <a:p>
            <a:r>
              <a:rPr lang="sl-SI" b="1" dirty="0" smtClean="0"/>
              <a:t>Financiranje:</a:t>
            </a:r>
            <a:endParaRPr lang="sl-SI" b="1" dirty="0"/>
          </a:p>
          <a:p>
            <a:r>
              <a:rPr lang="sl-SI" dirty="0" smtClean="0"/>
              <a:t>80% EU</a:t>
            </a:r>
          </a:p>
          <a:p>
            <a:r>
              <a:rPr lang="sl-SI" dirty="0" smtClean="0"/>
              <a:t>20% MDDSZ</a:t>
            </a:r>
          </a:p>
          <a:p>
            <a:endParaRPr lang="sl-SI" dirty="0"/>
          </a:p>
        </p:txBody>
      </p:sp>
      <p:pic>
        <p:nvPicPr>
          <p:cNvPr id="7" name="Slika 6" descr="F:\ZMOREMO\LOGOTIPI PARTNERJEV\logotip partnerji projekta\logotip partnerji projekta.jpg"/>
          <p:cNvPicPr/>
          <p:nvPr/>
        </p:nvPicPr>
        <p:blipFill>
          <a:blip r:embed="rId2" cstate="print"/>
          <a:srcRect/>
          <a:stretch>
            <a:fillRect/>
          </a:stretch>
        </p:blipFill>
        <p:spPr bwMode="auto">
          <a:xfrm>
            <a:off x="683568" y="5949280"/>
            <a:ext cx="7704856" cy="720080"/>
          </a:xfrm>
          <a:prstGeom prst="rect">
            <a:avLst/>
          </a:prstGeom>
          <a:noFill/>
          <a:ln w="9525">
            <a:noFill/>
            <a:miter lim="800000"/>
            <a:headEnd/>
            <a:tailEnd/>
          </a:ln>
        </p:spPr>
      </p:pic>
      <p:pic>
        <p:nvPicPr>
          <p:cNvPr id="10" name="Slika 9"/>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836712"/>
            <a:ext cx="8507288" cy="4525963"/>
          </a:xfrm>
        </p:spPr>
        <p:txBody>
          <a:bodyPr/>
          <a:lstStyle/>
          <a:p>
            <a:pPr algn="ctr">
              <a:buNone/>
            </a:pPr>
            <a:r>
              <a:rPr lang="sl-SI" b="1" dirty="0" smtClean="0">
                <a:solidFill>
                  <a:schemeClr val="tx2"/>
                </a:solidFill>
                <a:effectLst>
                  <a:outerShdw blurRad="38100" dist="38100" dir="2700000" algn="tl">
                    <a:srgbClr val="000000">
                      <a:alpha val="43137"/>
                    </a:srgbClr>
                  </a:outerShdw>
                </a:effectLst>
              </a:rPr>
              <a:t>ANALIZA DOSTOPNOSTI </a:t>
            </a:r>
            <a:r>
              <a:rPr lang="sl-SI" sz="1800" b="1" dirty="0" smtClean="0">
                <a:solidFill>
                  <a:schemeClr val="tx2"/>
                </a:solidFill>
                <a:effectLst>
                  <a:outerShdw blurRad="38100" dist="38100" dir="2700000" algn="tl">
                    <a:srgbClr val="000000">
                      <a:alpha val="43137"/>
                    </a:srgbClr>
                  </a:outerShdw>
                </a:effectLst>
              </a:rPr>
              <a:t>-4</a:t>
            </a:r>
          </a:p>
          <a:p>
            <a:pPr algn="just">
              <a:buNone/>
            </a:pPr>
            <a:endParaRPr lang="sl-SI" sz="1000" b="1" dirty="0" smtClean="0">
              <a:solidFill>
                <a:schemeClr val="accent3"/>
              </a:solidFill>
              <a:effectLst>
                <a:outerShdw blurRad="38100" dist="38100" dir="2700000" algn="tl">
                  <a:srgbClr val="000000">
                    <a:alpha val="43137"/>
                  </a:srgbClr>
                </a:outerShdw>
              </a:effectLst>
            </a:endParaRPr>
          </a:p>
        </p:txBody>
      </p:sp>
      <p:sp>
        <p:nvSpPr>
          <p:cNvPr id="6" name="Rectangle 5"/>
          <p:cNvSpPr/>
          <p:nvPr/>
        </p:nvSpPr>
        <p:spPr>
          <a:xfrm>
            <a:off x="251520" y="1412776"/>
            <a:ext cx="4824536" cy="1569660"/>
          </a:xfrm>
          <a:prstGeom prst="rect">
            <a:avLst/>
          </a:prstGeom>
        </p:spPr>
        <p:txBody>
          <a:bodyPr wrap="square">
            <a:spAutoFit/>
          </a:bodyPr>
          <a:lstStyle/>
          <a:p>
            <a:pPr marL="273050" indent="-273050"/>
            <a:r>
              <a:rPr lang="sl-SI" sz="2400" dirty="0" smtClean="0">
                <a:latin typeface="Calibri" pitchFamily="34" charset="0"/>
              </a:rPr>
              <a:t>4. </a:t>
            </a:r>
            <a:r>
              <a:rPr lang="sl-SI" sz="2400" b="1" dirty="0" smtClean="0">
                <a:latin typeface="Calibri" pitchFamily="34" charset="0"/>
              </a:rPr>
              <a:t>Višinske razlike znotraj objektov </a:t>
            </a:r>
            <a:r>
              <a:rPr lang="sl-SI" dirty="0" smtClean="0">
                <a:latin typeface="Calibri" pitchFamily="34" charset="0"/>
              </a:rPr>
              <a:t/>
            </a:r>
            <a:br>
              <a:rPr lang="sl-SI" dirty="0" smtClean="0">
                <a:latin typeface="Calibri" pitchFamily="34" charset="0"/>
              </a:rPr>
            </a:br>
            <a:r>
              <a:rPr lang="sl-SI" dirty="0" smtClean="0">
                <a:latin typeface="Calibri" pitchFamily="34" charset="0"/>
              </a:rPr>
              <a:t> - stopnice</a:t>
            </a:r>
            <a:br>
              <a:rPr lang="sl-SI" dirty="0" smtClean="0">
                <a:latin typeface="Calibri" pitchFamily="34" charset="0"/>
              </a:rPr>
            </a:br>
            <a:r>
              <a:rPr lang="sl-SI" dirty="0" smtClean="0">
                <a:latin typeface="Calibri" pitchFamily="34" charset="0"/>
              </a:rPr>
              <a:t> - klančine</a:t>
            </a:r>
          </a:p>
          <a:p>
            <a:pPr marL="273050" indent="-273050"/>
            <a:r>
              <a:rPr lang="sl-SI" dirty="0" smtClean="0">
                <a:latin typeface="Calibri" pitchFamily="34" charset="0"/>
              </a:rPr>
              <a:t>      - dvižne ploščadi, stopniščna dvigala</a:t>
            </a:r>
            <a:br>
              <a:rPr lang="sl-SI" dirty="0" smtClean="0">
                <a:latin typeface="Calibri" pitchFamily="34" charset="0"/>
              </a:rPr>
            </a:br>
            <a:r>
              <a:rPr lang="sl-SI" dirty="0" smtClean="0">
                <a:latin typeface="Calibri" pitchFamily="34" charset="0"/>
              </a:rPr>
              <a:t> - dvigala</a:t>
            </a:r>
            <a:endParaRPr lang="sl-SI" dirty="0">
              <a:latin typeface="Calibri" pitchFamily="34" charset="0"/>
            </a:endParaRPr>
          </a:p>
        </p:txBody>
      </p:sp>
      <p:pic>
        <p:nvPicPr>
          <p:cNvPr id="7" name="Picture 6" descr="IMG_5792.JPG"/>
          <p:cNvPicPr>
            <a:picLocks noChangeAspect="1"/>
          </p:cNvPicPr>
          <p:nvPr/>
        </p:nvPicPr>
        <p:blipFill>
          <a:blip r:embed="rId4" cstate="print"/>
          <a:stretch>
            <a:fillRect/>
          </a:stretch>
        </p:blipFill>
        <p:spPr>
          <a:xfrm rot="5400000">
            <a:off x="239518" y="3657025"/>
            <a:ext cx="2400267" cy="1800200"/>
          </a:xfrm>
          <a:prstGeom prst="rect">
            <a:avLst/>
          </a:prstGeom>
        </p:spPr>
      </p:pic>
      <p:pic>
        <p:nvPicPr>
          <p:cNvPr id="9" name="Picture 8" descr="IMG_5820.JPG"/>
          <p:cNvPicPr>
            <a:picLocks noChangeAspect="1"/>
          </p:cNvPicPr>
          <p:nvPr/>
        </p:nvPicPr>
        <p:blipFill>
          <a:blip r:embed="rId5" cstate="print"/>
          <a:stretch>
            <a:fillRect/>
          </a:stretch>
        </p:blipFill>
        <p:spPr>
          <a:xfrm rot="5400000">
            <a:off x="2471766" y="3657025"/>
            <a:ext cx="2400267" cy="1800200"/>
          </a:xfrm>
          <a:prstGeom prst="rect">
            <a:avLst/>
          </a:prstGeom>
        </p:spPr>
      </p:pic>
      <p:pic>
        <p:nvPicPr>
          <p:cNvPr id="10" name="Picture 9" descr="IMG_5833.JPG"/>
          <p:cNvPicPr>
            <a:picLocks noChangeAspect="1"/>
          </p:cNvPicPr>
          <p:nvPr/>
        </p:nvPicPr>
        <p:blipFill>
          <a:blip r:embed="rId6" cstate="print"/>
          <a:stretch>
            <a:fillRect/>
          </a:stretch>
        </p:blipFill>
        <p:spPr>
          <a:xfrm>
            <a:off x="5004048" y="3429000"/>
            <a:ext cx="1728192" cy="2304256"/>
          </a:xfrm>
          <a:prstGeom prst="rect">
            <a:avLst/>
          </a:prstGeom>
        </p:spPr>
      </p:pic>
      <p:pic>
        <p:nvPicPr>
          <p:cNvPr id="11" name="Picture 10" descr="IMG_5842.JPG"/>
          <p:cNvPicPr>
            <a:picLocks noChangeAspect="1"/>
          </p:cNvPicPr>
          <p:nvPr/>
        </p:nvPicPr>
        <p:blipFill>
          <a:blip r:embed="rId7" cstate="print"/>
          <a:stretch>
            <a:fillRect/>
          </a:stretch>
        </p:blipFill>
        <p:spPr>
          <a:xfrm rot="5400000">
            <a:off x="6876254" y="3717033"/>
            <a:ext cx="2304255" cy="1728192"/>
          </a:xfrm>
          <a:prstGeom prst="rect">
            <a:avLst/>
          </a:prstGeom>
        </p:spPr>
      </p:pic>
      <p:pic>
        <p:nvPicPr>
          <p:cNvPr id="12" name="Picture 11" descr="IMG_6536.JPG"/>
          <p:cNvPicPr>
            <a:picLocks noChangeAspect="1"/>
          </p:cNvPicPr>
          <p:nvPr/>
        </p:nvPicPr>
        <p:blipFill>
          <a:blip r:embed="rId8" cstate="print"/>
          <a:stretch>
            <a:fillRect/>
          </a:stretch>
        </p:blipFill>
        <p:spPr>
          <a:xfrm>
            <a:off x="5220072" y="1484784"/>
            <a:ext cx="1350150" cy="1800200"/>
          </a:xfrm>
          <a:prstGeom prst="rect">
            <a:avLst/>
          </a:prstGeom>
        </p:spPr>
      </p:pic>
      <p:pic>
        <p:nvPicPr>
          <p:cNvPr id="13" name="Picture 12" descr="IMG_6900.JPG"/>
          <p:cNvPicPr>
            <a:picLocks noChangeAspect="1"/>
          </p:cNvPicPr>
          <p:nvPr/>
        </p:nvPicPr>
        <p:blipFill>
          <a:blip r:embed="rId9" cstate="print"/>
          <a:stretch>
            <a:fillRect/>
          </a:stretch>
        </p:blipFill>
        <p:spPr>
          <a:xfrm>
            <a:off x="6804248" y="1628800"/>
            <a:ext cx="2016224" cy="15121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980728"/>
            <a:ext cx="8147248" cy="4752528"/>
          </a:xfrm>
        </p:spPr>
        <p:txBody>
          <a:bodyPr/>
          <a:lstStyle/>
          <a:p>
            <a:pPr algn="just">
              <a:buNone/>
            </a:pPr>
            <a:r>
              <a:rPr lang="sl-SI" b="1" dirty="0" smtClean="0">
                <a:solidFill>
                  <a:schemeClr val="tx2"/>
                </a:solidFill>
                <a:effectLst>
                  <a:outerShdw blurRad="38100" dist="38100" dir="2700000" algn="tl">
                    <a:srgbClr val="000000">
                      <a:alpha val="43137"/>
                    </a:srgbClr>
                  </a:outerShdw>
                </a:effectLst>
              </a:rPr>
              <a:t>TERENSKA ANALIZA DOSTOPNOSTI </a:t>
            </a:r>
            <a:r>
              <a:rPr lang="sl-SI" sz="1800" b="1" dirty="0" smtClean="0">
                <a:solidFill>
                  <a:schemeClr val="tx2"/>
                </a:solidFill>
                <a:effectLst>
                  <a:outerShdw blurRad="38100" dist="38100" dir="2700000" algn="tl">
                    <a:srgbClr val="000000">
                      <a:alpha val="43137"/>
                    </a:srgbClr>
                  </a:outerShdw>
                </a:effectLst>
              </a:rPr>
              <a:t>-5</a:t>
            </a:r>
          </a:p>
          <a:p>
            <a:pPr algn="ctr">
              <a:buNone/>
            </a:pPr>
            <a:endParaRPr lang="sl-SI" sz="1800" b="1" dirty="0" smtClean="0">
              <a:solidFill>
                <a:schemeClr val="accent3"/>
              </a:solidFill>
              <a:effectLst>
                <a:outerShdw blurRad="38100" dist="38100" dir="2700000" algn="tl">
                  <a:srgbClr val="000000">
                    <a:alpha val="43137"/>
                  </a:srgbClr>
                </a:outerShdw>
              </a:effectLst>
            </a:endParaRPr>
          </a:p>
          <a:p>
            <a:pPr algn="just">
              <a:buNone/>
            </a:pPr>
            <a:r>
              <a:rPr lang="sl-SI" sz="2400" b="1" dirty="0" smtClean="0"/>
              <a:t>Sanitarni prostori</a:t>
            </a:r>
          </a:p>
        </p:txBody>
      </p:sp>
      <p:pic>
        <p:nvPicPr>
          <p:cNvPr id="6" name="Picture 5" descr="IMG_5935.JPG"/>
          <p:cNvPicPr>
            <a:picLocks noChangeAspect="1"/>
          </p:cNvPicPr>
          <p:nvPr/>
        </p:nvPicPr>
        <p:blipFill>
          <a:blip r:embed="rId4" cstate="print"/>
          <a:stretch>
            <a:fillRect/>
          </a:stretch>
        </p:blipFill>
        <p:spPr>
          <a:xfrm rot="5400000">
            <a:off x="341530" y="3050958"/>
            <a:ext cx="2736304" cy="2052228"/>
          </a:xfrm>
          <a:prstGeom prst="rect">
            <a:avLst/>
          </a:prstGeom>
        </p:spPr>
      </p:pic>
      <p:pic>
        <p:nvPicPr>
          <p:cNvPr id="10" name="Picture 9" descr="napačna višina ogledala-vrtljivega pa ni.jpg"/>
          <p:cNvPicPr>
            <a:picLocks noChangeAspect="1"/>
          </p:cNvPicPr>
          <p:nvPr/>
        </p:nvPicPr>
        <p:blipFill>
          <a:blip r:embed="rId5" cstate="print"/>
          <a:stretch>
            <a:fillRect/>
          </a:stretch>
        </p:blipFill>
        <p:spPr>
          <a:xfrm>
            <a:off x="3275856" y="2780928"/>
            <a:ext cx="2016224" cy="2688299"/>
          </a:xfrm>
          <a:prstGeom prst="rect">
            <a:avLst/>
          </a:prstGeom>
        </p:spPr>
      </p:pic>
      <p:pic>
        <p:nvPicPr>
          <p:cNvPr id="13" name="Picture 12" descr="WC.jpg"/>
          <p:cNvPicPr>
            <a:picLocks noChangeAspect="1"/>
          </p:cNvPicPr>
          <p:nvPr/>
        </p:nvPicPr>
        <p:blipFill>
          <a:blip r:embed="rId6" cstate="print"/>
          <a:stretch>
            <a:fillRect/>
          </a:stretch>
        </p:blipFill>
        <p:spPr>
          <a:xfrm>
            <a:off x="6660232" y="260648"/>
            <a:ext cx="2031690" cy="2708920"/>
          </a:xfrm>
          <a:prstGeom prst="rect">
            <a:avLst/>
          </a:prstGeom>
        </p:spPr>
      </p:pic>
      <p:pic>
        <p:nvPicPr>
          <p:cNvPr id="14" name="Picture 13" descr="WC-skladišče.JPG"/>
          <p:cNvPicPr>
            <a:picLocks noChangeAspect="1"/>
          </p:cNvPicPr>
          <p:nvPr/>
        </p:nvPicPr>
        <p:blipFill>
          <a:blip r:embed="rId7" cstate="print"/>
          <a:stretch>
            <a:fillRect/>
          </a:stretch>
        </p:blipFill>
        <p:spPr>
          <a:xfrm>
            <a:off x="5868144" y="2780928"/>
            <a:ext cx="2088232" cy="278430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467544" y="980728"/>
            <a:ext cx="8147248" cy="4896544"/>
          </a:xfrm>
        </p:spPr>
        <p:txBody>
          <a:bodyPr/>
          <a:lstStyle/>
          <a:p>
            <a:pPr algn="ctr">
              <a:buNone/>
            </a:pPr>
            <a:r>
              <a:rPr lang="sl-SI" b="1" dirty="0" smtClean="0">
                <a:solidFill>
                  <a:schemeClr val="tx2"/>
                </a:solidFill>
                <a:effectLst>
                  <a:outerShdw blurRad="38100" dist="38100" dir="2700000" algn="tl">
                    <a:srgbClr val="000000">
                      <a:alpha val="43137"/>
                    </a:srgbClr>
                  </a:outerShdw>
                </a:effectLst>
              </a:rPr>
              <a:t>ANALIZA DOSTOPNOSTI </a:t>
            </a:r>
            <a:r>
              <a:rPr lang="sl-SI" sz="1800" b="1" dirty="0" smtClean="0">
                <a:solidFill>
                  <a:schemeClr val="tx2"/>
                </a:solidFill>
                <a:effectLst>
                  <a:outerShdw blurRad="38100" dist="38100" dir="2700000" algn="tl">
                    <a:srgbClr val="000000">
                      <a:alpha val="43137"/>
                    </a:srgbClr>
                  </a:outerShdw>
                </a:effectLst>
              </a:rPr>
              <a:t>-6</a:t>
            </a:r>
          </a:p>
          <a:p>
            <a:pPr algn="just">
              <a:buNone/>
            </a:pPr>
            <a:r>
              <a:rPr lang="sl-SI" sz="2400" b="1" dirty="0" smtClean="0"/>
              <a:t>Oprema</a:t>
            </a:r>
          </a:p>
          <a:p>
            <a:pPr algn="just">
              <a:buNone/>
            </a:pPr>
            <a:r>
              <a:rPr lang="sl-SI" sz="1800" dirty="0" smtClean="0"/>
              <a:t>- informativna stojala/oglasne deske </a:t>
            </a:r>
          </a:p>
          <a:p>
            <a:pPr algn="just">
              <a:buNone/>
            </a:pPr>
            <a:r>
              <a:rPr lang="sl-SI" sz="1800" dirty="0" smtClean="0"/>
              <a:t>- računalniške mize</a:t>
            </a:r>
          </a:p>
          <a:p>
            <a:pPr algn="just">
              <a:buNone/>
            </a:pPr>
            <a:r>
              <a:rPr lang="sl-SI" sz="1800" dirty="0" smtClean="0"/>
              <a:t>- ozvočenje in osvetlitev</a:t>
            </a:r>
          </a:p>
          <a:p>
            <a:pPr algn="just">
              <a:buNone/>
            </a:pPr>
            <a:r>
              <a:rPr lang="sl-SI" sz="1800" dirty="0" smtClean="0"/>
              <a:t>- tehnični pripomočki</a:t>
            </a:r>
          </a:p>
          <a:p>
            <a:pPr algn="just">
              <a:buNone/>
            </a:pPr>
            <a:r>
              <a:rPr lang="sl-SI" sz="1800" dirty="0" smtClean="0"/>
              <a:t>- napisi/signalizacija</a:t>
            </a:r>
          </a:p>
          <a:p>
            <a:pPr algn="just">
              <a:buNone/>
            </a:pPr>
            <a:r>
              <a:rPr lang="sl-SI" sz="1800" dirty="0" smtClean="0"/>
              <a:t>- talne in tipne (taktilne) oznake</a:t>
            </a:r>
          </a:p>
          <a:p>
            <a:pPr algn="just">
              <a:buNone/>
            </a:pPr>
            <a:r>
              <a:rPr lang="sl-SI" sz="1800" dirty="0" smtClean="0"/>
              <a:t>- zvočne/avdio oznake</a:t>
            </a:r>
          </a:p>
          <a:p>
            <a:pPr algn="just">
              <a:buNone/>
            </a:pPr>
            <a:r>
              <a:rPr lang="sl-SI" sz="1800" dirty="0" smtClean="0"/>
              <a:t>- vizualne in kontrastne oznake</a:t>
            </a:r>
          </a:p>
          <a:p>
            <a:pPr algn="just">
              <a:buNone/>
            </a:pPr>
            <a:endParaRPr lang="sl-SI" sz="1800" dirty="0" smtClean="0"/>
          </a:p>
          <a:p>
            <a:pPr algn="just">
              <a:buFontTx/>
              <a:buChar char="-"/>
            </a:pPr>
            <a:endParaRPr lang="sl-SI" sz="2400" dirty="0" smtClean="0"/>
          </a:p>
          <a:p>
            <a:pPr algn="just">
              <a:buFontTx/>
              <a:buChar char="-"/>
            </a:pPr>
            <a:endParaRPr lang="sl-SI" sz="2400" b="1" dirty="0" smtClean="0"/>
          </a:p>
        </p:txBody>
      </p:sp>
      <p:pic>
        <p:nvPicPr>
          <p:cNvPr id="9" name="Picture 10" descr="IMG_7848"/>
          <p:cNvPicPr>
            <a:picLocks noChangeAspect="1" noChangeArrowheads="1"/>
          </p:cNvPicPr>
          <p:nvPr/>
        </p:nvPicPr>
        <p:blipFill>
          <a:blip r:embed="rId4" cstate="print"/>
          <a:srcRect/>
          <a:stretch>
            <a:fillRect/>
          </a:stretch>
        </p:blipFill>
        <p:spPr bwMode="auto">
          <a:xfrm>
            <a:off x="6804248" y="3645023"/>
            <a:ext cx="1656184" cy="2210651"/>
          </a:xfrm>
          <a:prstGeom prst="roundRect">
            <a:avLst/>
          </a:prstGeom>
          <a:noFill/>
        </p:spPr>
      </p:pic>
      <p:pic>
        <p:nvPicPr>
          <p:cNvPr id="11" name="Picture 10" descr="D:\CLEAR-SEE\fotointernet\recorrido_tactil_museo_sefardi_cministeriodecultura__v2.jpg"/>
          <p:cNvPicPr>
            <a:picLocks noChangeAspect="1" noChangeArrowheads="1"/>
          </p:cNvPicPr>
          <p:nvPr/>
        </p:nvPicPr>
        <p:blipFill>
          <a:blip r:embed="rId5" cstate="print"/>
          <a:srcRect/>
          <a:stretch>
            <a:fillRect/>
          </a:stretch>
        </p:blipFill>
        <p:spPr bwMode="auto">
          <a:xfrm>
            <a:off x="755576" y="4581128"/>
            <a:ext cx="2736304" cy="1161638"/>
          </a:xfrm>
          <a:prstGeom prst="roundRect">
            <a:avLst/>
          </a:prstGeom>
          <a:noFill/>
          <a:ln w="9525">
            <a:noFill/>
            <a:miter lim="800000"/>
            <a:headEnd/>
            <a:tailEnd/>
          </a:ln>
        </p:spPr>
      </p:pic>
      <p:pic>
        <p:nvPicPr>
          <p:cNvPr id="15" name="Picture 14" descr="informacija nedostopna.jpg"/>
          <p:cNvPicPr>
            <a:picLocks noChangeAspect="1"/>
          </p:cNvPicPr>
          <p:nvPr/>
        </p:nvPicPr>
        <p:blipFill>
          <a:blip r:embed="rId6" cstate="print"/>
          <a:stretch>
            <a:fillRect/>
          </a:stretch>
        </p:blipFill>
        <p:spPr>
          <a:xfrm>
            <a:off x="4644008" y="1484784"/>
            <a:ext cx="1584176" cy="2112235"/>
          </a:xfrm>
          <a:prstGeom prst="rect">
            <a:avLst/>
          </a:prstGeom>
        </p:spPr>
      </p:pic>
      <p:pic>
        <p:nvPicPr>
          <p:cNvPr id="18" name="Picture 17" descr="pult previsok.jpg"/>
          <p:cNvPicPr>
            <a:picLocks noChangeAspect="1"/>
          </p:cNvPicPr>
          <p:nvPr/>
        </p:nvPicPr>
        <p:blipFill>
          <a:blip r:embed="rId7" cstate="print"/>
          <a:stretch>
            <a:fillRect/>
          </a:stretch>
        </p:blipFill>
        <p:spPr>
          <a:xfrm>
            <a:off x="4644008" y="3645024"/>
            <a:ext cx="1584176" cy="2112235"/>
          </a:xfrm>
          <a:prstGeom prst="rect">
            <a:avLst/>
          </a:prstGeom>
        </p:spPr>
      </p:pic>
      <p:pic>
        <p:nvPicPr>
          <p:cNvPr id="20" name="Picture 19" descr="Nečitljivi napisi za slabovidne1.jpg"/>
          <p:cNvPicPr>
            <a:picLocks noChangeAspect="1"/>
          </p:cNvPicPr>
          <p:nvPr/>
        </p:nvPicPr>
        <p:blipFill>
          <a:blip r:embed="rId8" cstate="print"/>
          <a:stretch>
            <a:fillRect/>
          </a:stretch>
        </p:blipFill>
        <p:spPr>
          <a:xfrm>
            <a:off x="6444208" y="1556792"/>
            <a:ext cx="2459765" cy="18448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395536" y="1196752"/>
            <a:ext cx="8147248" cy="4320480"/>
          </a:xfrm>
        </p:spPr>
        <p:txBody>
          <a:bodyPr>
            <a:normAutofit fontScale="92500" lnSpcReduction="10000"/>
          </a:bodyPr>
          <a:lstStyle/>
          <a:p>
            <a:pPr algn="ctr">
              <a:buNone/>
            </a:pPr>
            <a:r>
              <a:rPr lang="sl-SI" sz="3000" b="1" dirty="0" smtClean="0">
                <a:solidFill>
                  <a:schemeClr val="tx2"/>
                </a:solidFill>
                <a:effectLst>
                  <a:outerShdw blurRad="38100" dist="38100" dir="2700000" algn="tl">
                    <a:srgbClr val="000000">
                      <a:alpha val="43137"/>
                    </a:srgbClr>
                  </a:outerShdw>
                </a:effectLst>
              </a:rPr>
              <a:t>KONČNI NAMEN TERENSKE ANALIZE  DOSTOPNOSTI </a:t>
            </a:r>
          </a:p>
          <a:p>
            <a:pPr marL="719138" lvl="1">
              <a:buNone/>
              <a:defRPr/>
            </a:pPr>
            <a:endParaRPr lang="sl-SI" dirty="0" smtClean="0">
              <a:latin typeface="Calibri" pitchFamily="34" charset="0"/>
            </a:endParaRPr>
          </a:p>
          <a:p>
            <a:pPr marL="719138" lvl="1">
              <a:buFont typeface="Wingdings" pitchFamily="2" charset="2"/>
              <a:buChar char="v"/>
              <a:defRPr/>
            </a:pPr>
            <a:r>
              <a:rPr lang="sl-SI" dirty="0" smtClean="0">
                <a:latin typeface="Calibri" pitchFamily="34" charset="0"/>
              </a:rPr>
              <a:t> identifikacija konkretnih ovir na izbranem  objektu</a:t>
            </a:r>
            <a:br>
              <a:rPr lang="sl-SI" dirty="0" smtClean="0">
                <a:latin typeface="Calibri" pitchFamily="34" charset="0"/>
              </a:rPr>
            </a:br>
            <a:endParaRPr lang="sl-SI" dirty="0" smtClean="0">
              <a:latin typeface="Calibri" pitchFamily="34" charset="0"/>
            </a:endParaRPr>
          </a:p>
          <a:p>
            <a:pPr marL="719138" lvl="1">
              <a:buFont typeface="Wingdings" pitchFamily="2" charset="2"/>
              <a:buChar char="v"/>
              <a:defRPr/>
            </a:pPr>
            <a:r>
              <a:rPr lang="sl-SI" dirty="0" smtClean="0">
                <a:latin typeface="Calibri" pitchFamily="34" charset="0"/>
              </a:rPr>
              <a:t> opozarjanje upravljavca objekta na</a:t>
            </a:r>
          </a:p>
          <a:p>
            <a:pPr marL="1119188" lvl="2">
              <a:defRPr/>
            </a:pPr>
            <a:r>
              <a:rPr lang="sl-SI" dirty="0" smtClean="0">
                <a:latin typeface="Calibri" pitchFamily="34" charset="0"/>
              </a:rPr>
              <a:t>vse grajene in komunikacijske ovire</a:t>
            </a:r>
          </a:p>
          <a:p>
            <a:pPr marL="1119188" lvl="2">
              <a:defRPr/>
            </a:pPr>
            <a:r>
              <a:rPr lang="sl-SI" dirty="0" smtClean="0">
                <a:latin typeface="Calibri" pitchFamily="34" charset="0"/>
              </a:rPr>
              <a:t>ovire s strani mentorjev</a:t>
            </a:r>
          </a:p>
          <a:p>
            <a:pPr marL="1119188" lvl="2">
              <a:buNone/>
              <a:defRPr/>
            </a:pPr>
            <a:endParaRPr lang="sl-SI" dirty="0" smtClean="0">
              <a:latin typeface="Calibri" pitchFamily="34" charset="0"/>
            </a:endParaRPr>
          </a:p>
          <a:p>
            <a:pPr marL="719138" lvl="1">
              <a:buFont typeface="Wingdings" pitchFamily="2" charset="2"/>
              <a:buChar char="v"/>
              <a:defRPr/>
            </a:pPr>
            <a:r>
              <a:rPr lang="sl-SI" dirty="0" smtClean="0">
                <a:latin typeface="Calibri" pitchFamily="34" charset="0"/>
              </a:rPr>
              <a:t> ozaveščanje o problematiki</a:t>
            </a:r>
          </a:p>
          <a:p>
            <a:pPr marL="719138" lvl="1">
              <a:buNone/>
              <a:defRPr/>
            </a:pPr>
            <a:endParaRPr lang="sl-SI" dirty="0" smtClean="0">
              <a:latin typeface="Calibri" pitchFamily="34" charset="0"/>
            </a:endParaRPr>
          </a:p>
          <a:p>
            <a:pPr marL="719138" lvl="1">
              <a:buFont typeface="Wingdings" pitchFamily="2" charset="2"/>
              <a:buChar char="v"/>
              <a:defRPr/>
            </a:pPr>
            <a:r>
              <a:rPr lang="sl-SI" dirty="0" smtClean="0">
                <a:latin typeface="Calibri" pitchFamily="34" charset="0"/>
              </a:rPr>
              <a:t> objava informacije o dostopnosti pregledanih objektov: </a:t>
            </a:r>
            <a:r>
              <a:rPr lang="sl-SI" b="1" dirty="0" smtClean="0">
                <a:effectLst>
                  <a:outerShdw blurRad="38100" dist="38100" dir="2700000" algn="tl">
                    <a:srgbClr val="000000">
                      <a:alpha val="43137"/>
                    </a:srgbClr>
                  </a:outerShdw>
                </a:effectLst>
                <a:latin typeface="Calibri" pitchFamily="34" charset="0"/>
              </a:rPr>
              <a:t>spletni vodnik</a:t>
            </a:r>
            <a:r>
              <a:rPr lang="sl-SI" dirty="0" smtClean="0">
                <a:effectLst>
                  <a:outerShdw blurRad="38100" dist="38100" dir="2700000" algn="tl">
                    <a:srgbClr val="000000">
                      <a:alpha val="43137"/>
                    </a:srgbClr>
                  </a:outerShdw>
                </a:effectLst>
                <a:latin typeface="Calibri" pitchFamily="34" charset="0"/>
              </a:rPr>
              <a:t> </a:t>
            </a:r>
            <a:r>
              <a:rPr lang="sl-SI" dirty="0" smtClean="0">
                <a:latin typeface="Calibri" pitchFamily="34" charset="0"/>
              </a:rPr>
              <a:t>(enotna spletna stran o dostopnosti v Sloveniji) </a:t>
            </a:r>
            <a:endParaRPr lang="sl-SI" sz="1800" dirty="0" smtClean="0"/>
          </a:p>
          <a:p>
            <a:pPr algn="just">
              <a:buFontTx/>
              <a:buChar char="-"/>
            </a:pPr>
            <a:endParaRPr lang="sl-SI" sz="2400" dirty="0" smtClean="0"/>
          </a:p>
          <a:p>
            <a:pPr algn="just">
              <a:buFontTx/>
              <a:buChar char="-"/>
            </a:pPr>
            <a:endParaRPr lang="sl-SI" sz="2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251520" y="980728"/>
            <a:ext cx="8640960" cy="4752528"/>
          </a:xfrm>
        </p:spPr>
        <p:txBody>
          <a:bodyPr>
            <a:normAutofit fontScale="70000" lnSpcReduction="20000"/>
          </a:bodyPr>
          <a:lstStyle/>
          <a:p>
            <a:pPr algn="ctr">
              <a:buNone/>
            </a:pPr>
            <a:r>
              <a:rPr lang="sl-SI" sz="4000" b="1" dirty="0" smtClean="0">
                <a:solidFill>
                  <a:schemeClr val="tx2"/>
                </a:solidFill>
                <a:effectLst>
                  <a:outerShdw blurRad="38100" dist="38100" dir="2700000" algn="tl">
                    <a:srgbClr val="000000">
                      <a:alpha val="43137"/>
                    </a:srgbClr>
                  </a:outerShdw>
                </a:effectLst>
              </a:rPr>
              <a:t>ENOTNA SPLETNA STRAN O DOSTOPNOSTI  </a:t>
            </a:r>
          </a:p>
          <a:p>
            <a:pPr algn="ctr">
              <a:buNone/>
            </a:pPr>
            <a:r>
              <a:rPr lang="sl-SI" sz="4000" b="1" dirty="0" smtClean="0">
                <a:solidFill>
                  <a:schemeClr val="tx2"/>
                </a:solidFill>
                <a:effectLst>
                  <a:outerShdw blurRad="38100" dist="38100" dir="2700000" algn="tl">
                    <a:srgbClr val="000000">
                      <a:alpha val="43137"/>
                    </a:srgbClr>
                  </a:outerShdw>
                </a:effectLst>
              </a:rPr>
              <a:t>[</a:t>
            </a:r>
            <a:r>
              <a:rPr lang="sl-SI" sz="4000" b="1" i="1" dirty="0" err="1" smtClean="0">
                <a:solidFill>
                  <a:schemeClr val="tx2"/>
                </a:solidFill>
                <a:effectLst>
                  <a:outerShdw blurRad="38100" dist="38100" dir="2700000" algn="tl">
                    <a:srgbClr val="000000">
                      <a:alpha val="43137"/>
                    </a:srgbClr>
                  </a:outerShdw>
                </a:effectLst>
              </a:rPr>
              <a:t>dostopnost.uirs.si</a:t>
            </a:r>
            <a:r>
              <a:rPr lang="sl-SI" sz="4000" b="1" i="1" dirty="0" smtClean="0">
                <a:solidFill>
                  <a:schemeClr val="tx2"/>
                </a:solidFill>
                <a:effectLst>
                  <a:outerShdw blurRad="38100" dist="38100" dir="2700000" algn="tl">
                    <a:srgbClr val="000000">
                      <a:alpha val="43137"/>
                    </a:srgbClr>
                  </a:outerShdw>
                </a:effectLst>
              </a:rPr>
              <a:t> </a:t>
            </a:r>
            <a:r>
              <a:rPr lang="sl-SI" sz="4000" b="1" dirty="0" smtClean="0">
                <a:solidFill>
                  <a:schemeClr val="tx2"/>
                </a:solidFill>
                <a:effectLst>
                  <a:outerShdw blurRad="38100" dist="38100" dir="2700000" algn="tl">
                    <a:srgbClr val="000000">
                      <a:alpha val="43137"/>
                    </a:srgbClr>
                  </a:outerShdw>
                </a:effectLst>
              </a:rPr>
              <a:t>]</a:t>
            </a:r>
          </a:p>
          <a:p>
            <a:pPr marL="319088" algn="just">
              <a:buNone/>
              <a:defRPr/>
            </a:pPr>
            <a:endParaRPr lang="sl-SI" sz="2000" b="1" dirty="0" smtClean="0">
              <a:latin typeface="Calibri" pitchFamily="34" charset="0"/>
            </a:endParaRPr>
          </a:p>
          <a:p>
            <a:pPr marL="319088" algn="just">
              <a:buNone/>
              <a:defRPr/>
            </a:pPr>
            <a:r>
              <a:rPr lang="sl-SI" sz="3400" b="1" dirty="0" smtClean="0">
                <a:latin typeface="Calibri" pitchFamily="34" charset="0"/>
              </a:rPr>
              <a:t>Namen spletne strani:</a:t>
            </a:r>
          </a:p>
          <a:p>
            <a:pPr>
              <a:buNone/>
              <a:defRPr/>
            </a:pPr>
            <a:endParaRPr lang="sl-SI" sz="2600" b="1" dirty="0" smtClean="0">
              <a:effectLst>
                <a:outerShdw blurRad="38100" dist="38100" dir="2700000" algn="tl">
                  <a:srgbClr val="C0C0C0"/>
                </a:outerShdw>
              </a:effectLst>
              <a:latin typeface="Calibri" pitchFamily="34" charset="0"/>
            </a:endParaRPr>
          </a:p>
          <a:p>
            <a:pPr>
              <a:buFontTx/>
              <a:buAutoNum type="arabicPeriod"/>
              <a:defRPr/>
            </a:pPr>
            <a:r>
              <a:rPr lang="sl-SI" sz="2600" b="1" dirty="0" smtClean="0">
                <a:effectLst>
                  <a:outerShdw blurRad="38100" dist="38100" dir="2700000" algn="tl">
                    <a:srgbClr val="C0C0C0"/>
                  </a:outerShdw>
                </a:effectLst>
                <a:latin typeface="Calibri" pitchFamily="34" charset="0"/>
              </a:rPr>
              <a:t>Spletna </a:t>
            </a:r>
            <a:r>
              <a:rPr lang="sl-SI" sz="2600" b="1" dirty="0">
                <a:effectLst>
                  <a:outerShdw blurRad="38100" dist="38100" dir="2700000" algn="tl">
                    <a:srgbClr val="C0C0C0"/>
                  </a:outerShdw>
                </a:effectLst>
                <a:latin typeface="Calibri" pitchFamily="34" charset="0"/>
              </a:rPr>
              <a:t>stran</a:t>
            </a:r>
            <a:r>
              <a:rPr lang="sl-SI" sz="2600" dirty="0">
                <a:latin typeface="Calibri" pitchFamily="34" charset="0"/>
              </a:rPr>
              <a:t> mora postati osrednja stran v Sloveniji za analiziranje stanja in objavljanje podatkov o dostopnosti </a:t>
            </a:r>
            <a:r>
              <a:rPr lang="sl-SI" sz="2600" dirty="0" smtClean="0">
                <a:latin typeface="Calibri" pitchFamily="34" charset="0"/>
              </a:rPr>
              <a:t>objektov</a:t>
            </a:r>
            <a:endParaRPr lang="sl-SI" sz="2600" dirty="0">
              <a:latin typeface="Calibri" pitchFamily="34" charset="0"/>
            </a:endParaRPr>
          </a:p>
          <a:p>
            <a:pPr>
              <a:buNone/>
              <a:defRPr/>
            </a:pPr>
            <a:r>
              <a:rPr lang="sl-SI" sz="2600" dirty="0">
                <a:latin typeface="Calibri" pitchFamily="34" charset="0"/>
              </a:rPr>
              <a:t> </a:t>
            </a:r>
          </a:p>
          <a:p>
            <a:pPr>
              <a:buFontTx/>
              <a:buAutoNum type="arabicPeriod" startAt="2"/>
              <a:defRPr/>
            </a:pPr>
            <a:r>
              <a:rPr lang="sl-SI" sz="2600" b="1" dirty="0">
                <a:effectLst>
                  <a:outerShdw blurRad="38100" dist="38100" dir="2700000" algn="tl">
                    <a:srgbClr val="C0C0C0"/>
                  </a:outerShdw>
                </a:effectLst>
                <a:latin typeface="Calibri" pitchFamily="34" charset="0"/>
              </a:rPr>
              <a:t>Informacije na spletni strani:</a:t>
            </a:r>
          </a:p>
          <a:p>
            <a:pPr marL="687388" lvl="1" indent="-230188">
              <a:spcBef>
                <a:spcPct val="40000"/>
              </a:spcBef>
              <a:buFontTx/>
              <a:buChar char="•"/>
              <a:defRPr/>
            </a:pPr>
            <a:r>
              <a:rPr lang="sl-SI" sz="2600" dirty="0">
                <a:latin typeface="Calibri" pitchFamily="34" charset="0"/>
              </a:rPr>
              <a:t>informacije o (ne)dostopnosti objektov v javni rabi po celotnem teritoriju </a:t>
            </a:r>
            <a:r>
              <a:rPr lang="sl-SI" sz="2600" dirty="0" smtClean="0">
                <a:latin typeface="Calibri" pitchFamily="34" charset="0"/>
              </a:rPr>
              <a:t>države</a:t>
            </a:r>
            <a:endParaRPr lang="sl-SI" sz="2600" dirty="0">
              <a:latin typeface="Calibri" pitchFamily="34" charset="0"/>
            </a:endParaRPr>
          </a:p>
          <a:p>
            <a:pPr marL="687388" lvl="1" indent="-230188">
              <a:spcBef>
                <a:spcPct val="40000"/>
              </a:spcBef>
              <a:buFontTx/>
              <a:buChar char="•"/>
              <a:defRPr/>
            </a:pPr>
            <a:r>
              <a:rPr lang="sl-SI" sz="2600" dirty="0">
                <a:latin typeface="Calibri" pitchFamily="34" charset="0"/>
              </a:rPr>
              <a:t>podatki o uradnih urah službe v javnem </a:t>
            </a:r>
            <a:r>
              <a:rPr lang="sl-SI" sz="2600" dirty="0" smtClean="0">
                <a:latin typeface="Calibri" pitchFamily="34" charset="0"/>
              </a:rPr>
              <a:t>objektu</a:t>
            </a:r>
            <a:endParaRPr lang="sl-SI" sz="2600" dirty="0">
              <a:latin typeface="Calibri" pitchFamily="34" charset="0"/>
            </a:endParaRPr>
          </a:p>
          <a:p>
            <a:pPr marL="687388" lvl="1" indent="-230188">
              <a:spcBef>
                <a:spcPct val="40000"/>
              </a:spcBef>
              <a:buFontTx/>
              <a:buChar char="•"/>
              <a:defRPr/>
            </a:pPr>
            <a:r>
              <a:rPr lang="sl-SI" sz="2600" dirty="0">
                <a:latin typeface="Calibri" pitchFamily="34" charset="0"/>
              </a:rPr>
              <a:t>podatki o kontaktnih osebah za določena </a:t>
            </a:r>
            <a:r>
              <a:rPr lang="sl-SI" sz="2600" dirty="0" smtClean="0">
                <a:latin typeface="Calibri" pitchFamily="34" charset="0"/>
              </a:rPr>
              <a:t>področja</a:t>
            </a:r>
            <a:endParaRPr lang="sl-SI" sz="2600" dirty="0">
              <a:latin typeface="Calibri" pitchFamily="34" charset="0"/>
            </a:endParaRPr>
          </a:p>
          <a:p>
            <a:pPr marL="687388" lvl="1" indent="-230188">
              <a:spcBef>
                <a:spcPct val="40000"/>
              </a:spcBef>
              <a:buFontTx/>
              <a:buChar char="•"/>
              <a:defRPr/>
            </a:pPr>
            <a:r>
              <a:rPr lang="sl-SI" sz="2600" dirty="0">
                <a:latin typeface="Calibri" pitchFamily="34" charset="0"/>
              </a:rPr>
              <a:t>pojasnjevanje predpisov in drugih strokovno- tehničnih zadev (pristojni strokovnjaki</a:t>
            </a:r>
            <a:r>
              <a:rPr lang="sl-SI" sz="2600" dirty="0" smtClean="0">
                <a:latin typeface="Calibri" pitchFamily="34" charset="0"/>
              </a:rPr>
              <a:t>)</a:t>
            </a:r>
            <a:endParaRPr lang="sl-SI" sz="2600" dirty="0">
              <a:latin typeface="Calibri" pitchFamily="34" charset="0"/>
            </a:endParaRPr>
          </a:p>
          <a:p>
            <a:pPr marL="687388" lvl="1" indent="-230188">
              <a:spcBef>
                <a:spcPct val="40000"/>
              </a:spcBef>
              <a:buFontTx/>
              <a:buChar char="•"/>
              <a:defRPr/>
            </a:pPr>
            <a:r>
              <a:rPr lang="sl-SI" sz="2600" dirty="0">
                <a:latin typeface="Calibri" pitchFamily="34" charset="0"/>
              </a:rPr>
              <a:t>informacije o novih izboljšavah oz. prilagoditvah za potrebe invalidov itd.</a:t>
            </a:r>
          </a:p>
          <a:p>
            <a:pPr marL="0" indent="0" algn="just">
              <a:buNone/>
            </a:pPr>
            <a:endParaRPr lang="sl-SI" sz="2400" dirty="0" smtClean="0"/>
          </a:p>
          <a:p>
            <a:pPr algn="just">
              <a:buFontTx/>
              <a:buChar char="-"/>
            </a:pPr>
            <a:endParaRPr lang="sl-SI" sz="2400" b="1" dirty="0" smtClean="0"/>
          </a:p>
        </p:txBody>
      </p:sp>
    </p:spTree>
    <p:extLst>
      <p:ext uri="{BB962C8B-B14F-4D97-AF65-F5344CB8AC3E}">
        <p14:creationId xmlns="" xmlns:p14="http://schemas.microsoft.com/office/powerpoint/2010/main" val="1785713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8" name="Content Placeholder 7"/>
          <p:cNvSpPr>
            <a:spLocks noGrp="1"/>
          </p:cNvSpPr>
          <p:nvPr>
            <p:ph sz="half" idx="1"/>
          </p:nvPr>
        </p:nvSpPr>
        <p:spPr>
          <a:xfrm>
            <a:off x="395536" y="980728"/>
            <a:ext cx="8147248" cy="4752528"/>
          </a:xfrm>
        </p:spPr>
        <p:txBody>
          <a:bodyPr>
            <a:normAutofit fontScale="92500"/>
          </a:bodyPr>
          <a:lstStyle/>
          <a:p>
            <a:pPr algn="ctr">
              <a:buNone/>
            </a:pPr>
            <a:r>
              <a:rPr lang="sl-SI" sz="3000" b="1" dirty="0" smtClean="0">
                <a:solidFill>
                  <a:schemeClr val="tx2"/>
                </a:solidFill>
                <a:effectLst>
                  <a:outerShdw blurRad="38100" dist="38100" dir="2700000" algn="tl">
                    <a:srgbClr val="000000">
                      <a:alpha val="43137"/>
                    </a:srgbClr>
                  </a:outerShdw>
                </a:effectLst>
              </a:rPr>
              <a:t>ENOTNA SPLETNA STRAN O DOSTOPNOSTI  </a:t>
            </a:r>
          </a:p>
          <a:p>
            <a:pPr algn="ctr">
              <a:buNone/>
            </a:pPr>
            <a:r>
              <a:rPr lang="sl-SI" sz="3000" b="1" dirty="0" smtClean="0">
                <a:solidFill>
                  <a:schemeClr val="tx2"/>
                </a:solidFill>
                <a:effectLst>
                  <a:outerShdw blurRad="38100" dist="38100" dir="2700000" algn="tl">
                    <a:srgbClr val="000000">
                      <a:alpha val="43137"/>
                    </a:srgbClr>
                  </a:outerShdw>
                </a:effectLst>
              </a:rPr>
              <a:t>[</a:t>
            </a:r>
            <a:r>
              <a:rPr lang="sl-SI" sz="3000" b="1" i="1" dirty="0" err="1" smtClean="0">
                <a:solidFill>
                  <a:schemeClr val="tx2"/>
                </a:solidFill>
                <a:effectLst>
                  <a:outerShdw blurRad="38100" dist="38100" dir="2700000" algn="tl">
                    <a:srgbClr val="000000">
                      <a:alpha val="43137"/>
                    </a:srgbClr>
                  </a:outerShdw>
                </a:effectLst>
              </a:rPr>
              <a:t>dostopnost.uirs.si</a:t>
            </a:r>
            <a:r>
              <a:rPr lang="sl-SI" sz="3000" b="1" i="1" dirty="0" smtClean="0">
                <a:solidFill>
                  <a:schemeClr val="tx2"/>
                </a:solidFill>
                <a:effectLst>
                  <a:outerShdw blurRad="38100" dist="38100" dir="2700000" algn="tl">
                    <a:srgbClr val="000000">
                      <a:alpha val="43137"/>
                    </a:srgbClr>
                  </a:outerShdw>
                </a:effectLst>
              </a:rPr>
              <a:t> </a:t>
            </a:r>
            <a:r>
              <a:rPr lang="sl-SI" sz="3000" b="1" dirty="0" smtClean="0">
                <a:solidFill>
                  <a:schemeClr val="tx2"/>
                </a:solidFill>
                <a:effectLst>
                  <a:outerShdw blurRad="38100" dist="38100" dir="2700000" algn="tl">
                    <a:srgbClr val="000000">
                      <a:alpha val="43137"/>
                    </a:srgbClr>
                  </a:outerShdw>
                </a:effectLst>
              </a:rPr>
              <a:t>]</a:t>
            </a:r>
          </a:p>
          <a:p>
            <a:pPr marL="319088" algn="ctr">
              <a:buNone/>
              <a:defRPr/>
            </a:pPr>
            <a:endParaRPr lang="sl-SI" sz="1400" dirty="0" smtClean="0">
              <a:latin typeface="Calibri" pitchFamily="34" charset="0"/>
            </a:endParaRPr>
          </a:p>
          <a:p>
            <a:pPr>
              <a:buFontTx/>
              <a:buAutoNum type="arabicPeriod" startAt="3"/>
              <a:defRPr/>
            </a:pPr>
            <a:r>
              <a:rPr lang="sl-SI" sz="2400" b="1" dirty="0">
                <a:effectLst>
                  <a:outerShdw blurRad="38100" dist="38100" dir="2700000" algn="tl">
                    <a:srgbClr val="C0C0C0"/>
                  </a:outerShdw>
                </a:effectLst>
                <a:latin typeface="Calibri" pitchFamily="34" charset="0"/>
              </a:rPr>
              <a:t>Tehnično orodje za ocenjevanje dostopnosti objektov v javni rabi</a:t>
            </a:r>
          </a:p>
          <a:p>
            <a:pPr marL="800100" lvl="1" indent="-342900">
              <a:spcBef>
                <a:spcPct val="40000"/>
              </a:spcBef>
              <a:buFontTx/>
              <a:buChar char="•"/>
              <a:defRPr/>
            </a:pPr>
            <a:r>
              <a:rPr lang="sl-SI" dirty="0">
                <a:effectLst>
                  <a:outerShdw blurRad="38100" dist="38100" dir="2700000" algn="tl">
                    <a:srgbClr val="000000">
                      <a:alpha val="43137"/>
                    </a:srgbClr>
                  </a:outerShdw>
                </a:effectLst>
                <a:latin typeface="Calibri" pitchFamily="34" charset="0"/>
              </a:rPr>
              <a:t>ustrezen instrument za izvajanje inšpekcijskih pregledov dostopnosti </a:t>
            </a:r>
            <a:r>
              <a:rPr lang="sl-SI" dirty="0">
                <a:latin typeface="Calibri" pitchFamily="34" charset="0"/>
              </a:rPr>
              <a:t>(upravljavci objektov v javni rabi naročajo analizo dostopnosti svojega objekta, ki jo izvajajo strokovnjaki z aplikacijo </a:t>
            </a:r>
            <a:r>
              <a:rPr lang="sl-SI" dirty="0" smtClean="0">
                <a:latin typeface="Calibri" pitchFamily="34" charset="0"/>
              </a:rPr>
              <a:t>kompleksnega orodja – popisnega lista)</a:t>
            </a:r>
            <a:endParaRPr lang="sl-SI" dirty="0">
              <a:latin typeface="Calibri" pitchFamily="34" charset="0"/>
            </a:endParaRPr>
          </a:p>
          <a:p>
            <a:pPr marL="800100" lvl="1" indent="-342900">
              <a:spcBef>
                <a:spcPct val="40000"/>
              </a:spcBef>
              <a:buFontTx/>
              <a:buChar char="•"/>
              <a:defRPr/>
            </a:pPr>
            <a:r>
              <a:rPr lang="sl-SI" dirty="0">
                <a:effectLst>
                  <a:outerShdw blurRad="38100" dist="38100" dir="2700000" algn="tl">
                    <a:srgbClr val="000000">
                      <a:alpha val="43137"/>
                    </a:srgbClr>
                  </a:outerShdw>
                </a:effectLst>
                <a:latin typeface="Calibri" pitchFamily="34" charset="0"/>
              </a:rPr>
              <a:t>vzpostavitev tesnejšega sodelovanja med skrbnikom portala in inšpekcijskimi </a:t>
            </a:r>
            <a:r>
              <a:rPr lang="sl-SI" dirty="0" smtClean="0">
                <a:effectLst>
                  <a:outerShdw blurRad="38100" dist="38100" dir="2700000" algn="tl">
                    <a:srgbClr val="000000">
                      <a:alpha val="43137"/>
                    </a:srgbClr>
                  </a:outerShdw>
                </a:effectLst>
                <a:latin typeface="Calibri" pitchFamily="34" charset="0"/>
              </a:rPr>
              <a:t>službami </a:t>
            </a:r>
            <a:r>
              <a:rPr lang="sl-SI" dirty="0">
                <a:latin typeface="Calibri" pitchFamily="34" charset="0"/>
              </a:rPr>
              <a:t>(kar bi slednjim omogočalo lažji dostop do informacij o obstoječih ovirah in tudi olajšalo njihovo delo</a:t>
            </a:r>
            <a:r>
              <a:rPr lang="sl-SI" dirty="0" smtClean="0">
                <a:latin typeface="Calibri" pitchFamily="34" charset="0"/>
              </a:rPr>
              <a:t>)</a:t>
            </a:r>
          </a:p>
          <a:p>
            <a:pPr marL="0" indent="0" algn="just">
              <a:buNone/>
            </a:pPr>
            <a:endParaRPr lang="sl-SI" sz="2400" dirty="0" smtClean="0"/>
          </a:p>
          <a:p>
            <a:pPr algn="just">
              <a:buFontTx/>
              <a:buChar char="-"/>
            </a:pPr>
            <a:endParaRPr lang="sl-SI" sz="2400" b="1" dirty="0" smtClean="0"/>
          </a:p>
        </p:txBody>
      </p:sp>
    </p:spTree>
    <p:extLst>
      <p:ext uri="{BB962C8B-B14F-4D97-AF65-F5344CB8AC3E}">
        <p14:creationId xmlns="" xmlns:p14="http://schemas.microsoft.com/office/powerpoint/2010/main" val="81295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grada vsebine 5"/>
          <p:cNvSpPr>
            <a:spLocks noGrp="1"/>
          </p:cNvSpPr>
          <p:nvPr>
            <p:ph idx="1"/>
          </p:nvPr>
        </p:nvSpPr>
        <p:spPr>
          <a:xfrm>
            <a:off x="457200" y="836712"/>
            <a:ext cx="8229600" cy="5289451"/>
          </a:xfrm>
        </p:spPr>
        <p:txBody>
          <a:bodyPr/>
          <a:lstStyle/>
          <a:p>
            <a:pPr algn="ctr">
              <a:buNone/>
            </a:pPr>
            <a:r>
              <a:rPr lang="sl-SI" sz="2800" b="1" dirty="0" smtClean="0">
                <a:solidFill>
                  <a:schemeClr val="tx2"/>
                </a:solidFill>
              </a:rPr>
              <a:t>INFORMACIJE</a:t>
            </a:r>
          </a:p>
          <a:p>
            <a:pPr algn="ctr">
              <a:buNone/>
            </a:pPr>
            <a:endParaRPr lang="sl-SI" sz="2800" dirty="0" smtClean="0"/>
          </a:p>
          <a:p>
            <a:pPr algn="ctr">
              <a:buNone/>
            </a:pPr>
            <a:r>
              <a:rPr lang="sl-SI" sz="2800" b="1" dirty="0" smtClean="0"/>
              <a:t>UIRS</a:t>
            </a:r>
          </a:p>
          <a:p>
            <a:pPr algn="ctr">
              <a:buNone/>
            </a:pPr>
            <a:r>
              <a:rPr lang="sl-SI" sz="2400" b="1" dirty="0" smtClean="0"/>
              <a:t>Urbanistični inštitut Republike Slovenije</a:t>
            </a:r>
          </a:p>
          <a:p>
            <a:pPr algn="ctr">
              <a:buNone/>
            </a:pPr>
            <a:endParaRPr lang="sl-SI" sz="2400" dirty="0" smtClean="0"/>
          </a:p>
          <a:p>
            <a:pPr lvl="4">
              <a:lnSpc>
                <a:spcPct val="80000"/>
              </a:lnSpc>
            </a:pPr>
            <a:r>
              <a:rPr lang="sl-SI" b="1" dirty="0" smtClean="0">
                <a:solidFill>
                  <a:schemeClr val="tx2"/>
                </a:solidFill>
              </a:rPr>
              <a:t>Naslov: 1000 Ljubljana, Trnovski pristan 2</a:t>
            </a:r>
          </a:p>
          <a:p>
            <a:pPr lvl="4">
              <a:lnSpc>
                <a:spcPct val="80000"/>
              </a:lnSpc>
            </a:pPr>
            <a:r>
              <a:rPr lang="sl-SI" b="1" dirty="0" smtClean="0">
                <a:solidFill>
                  <a:schemeClr val="tx2"/>
                </a:solidFill>
              </a:rPr>
              <a:t>Telefon: + 386 01 420 13 10, faks 01 420 13 00</a:t>
            </a:r>
          </a:p>
          <a:p>
            <a:pPr lvl="4">
              <a:lnSpc>
                <a:spcPct val="80000"/>
              </a:lnSpc>
            </a:pPr>
            <a:r>
              <a:rPr lang="sl-SI" b="1" dirty="0" smtClean="0">
                <a:solidFill>
                  <a:schemeClr val="tx2"/>
                </a:solidFill>
              </a:rPr>
              <a:t>E-pošta: </a:t>
            </a:r>
            <a:r>
              <a:rPr lang="sl-SI" b="1" dirty="0" err="1" smtClean="0">
                <a:solidFill>
                  <a:schemeClr val="tx2"/>
                </a:solidFill>
              </a:rPr>
              <a:t>info@uirs.si</a:t>
            </a:r>
            <a:endParaRPr lang="sl-SI" b="1" dirty="0" smtClean="0">
              <a:solidFill>
                <a:schemeClr val="tx2"/>
              </a:solidFill>
            </a:endParaRPr>
          </a:p>
          <a:p>
            <a:pPr lvl="4">
              <a:lnSpc>
                <a:spcPct val="80000"/>
              </a:lnSpc>
            </a:pPr>
            <a:r>
              <a:rPr lang="sl-SI" b="1" dirty="0" smtClean="0">
                <a:solidFill>
                  <a:schemeClr val="tx2"/>
                </a:solidFill>
              </a:rPr>
              <a:t>Spletna stran: </a:t>
            </a:r>
            <a:r>
              <a:rPr lang="sl-SI" b="1" dirty="0" err="1" smtClean="0">
                <a:solidFill>
                  <a:schemeClr val="tx2"/>
                </a:solidFill>
              </a:rPr>
              <a:t>www.uirs.si</a:t>
            </a:r>
            <a:endParaRPr lang="sl-SI" b="1" dirty="0" smtClean="0">
              <a:solidFill>
                <a:schemeClr val="tx2"/>
              </a:solidFill>
            </a:endParaRPr>
          </a:p>
          <a:p>
            <a:pPr>
              <a:buNone/>
            </a:pPr>
            <a:endParaRPr lang="sl-SI" dirty="0"/>
          </a:p>
        </p:txBody>
      </p:sp>
      <p:pic>
        <p:nvPicPr>
          <p:cNvPr id="7" name="Slika 6"/>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8" name="Slika 7"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772816"/>
            <a:ext cx="8229600" cy="2722314"/>
          </a:xfrm>
        </p:spPr>
        <p:txBody>
          <a:bodyPr>
            <a:normAutofit/>
          </a:bodyPr>
          <a:lstStyle/>
          <a:p>
            <a:r>
              <a:rPr lang="sl-SI" b="1" dirty="0" smtClean="0">
                <a:solidFill>
                  <a:schemeClr val="tx2"/>
                </a:solidFill>
              </a:rPr>
              <a:t>ZDRUŽENJE IZVAJALCEV ZAPOSLITVENE REHABILITACIJE V REPUBLIKI SLOVENIJI</a:t>
            </a:r>
            <a:endParaRPr lang="sl-SI" b="1" dirty="0">
              <a:solidFill>
                <a:schemeClr val="tx2"/>
              </a:solidFill>
            </a:endParaRPr>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8" name="Slika 7"/>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539552" y="1484784"/>
            <a:ext cx="8136904" cy="4525963"/>
          </a:xfrm>
        </p:spPr>
        <p:txBody>
          <a:bodyPr>
            <a:normAutofit/>
          </a:bodyPr>
          <a:lstStyle/>
          <a:p>
            <a:pPr>
              <a:buNone/>
            </a:pPr>
            <a:r>
              <a:rPr lang="sl-SI" sz="2400" b="1" u="sng" dirty="0" smtClean="0">
                <a:solidFill>
                  <a:schemeClr val="tx2"/>
                </a:solidFill>
              </a:rPr>
              <a:t>Izhodišča:</a:t>
            </a:r>
          </a:p>
          <a:p>
            <a:pPr algn="just"/>
            <a:r>
              <a:rPr lang="sl-SI" sz="2400" dirty="0" smtClean="0"/>
              <a:t>usposobljenost </a:t>
            </a:r>
            <a:r>
              <a:rPr lang="sl-SI" sz="2400" dirty="0"/>
              <a:t>strokovnih delavcev, ki delajo s človeškimi viri je po podatkih delodajalcev je pomanjkljiva in ne dovolj celovita; </a:t>
            </a:r>
          </a:p>
          <a:p>
            <a:pPr algn="just"/>
            <a:r>
              <a:rPr lang="sl-SI" sz="2400" dirty="0" smtClean="0"/>
              <a:t>sedanja </a:t>
            </a:r>
            <a:r>
              <a:rPr lang="sl-SI" sz="2400" dirty="0"/>
              <a:t>tradicionalna znanja glede na spremenjene razmere na trgu dela ne zadoščajo več; </a:t>
            </a:r>
          </a:p>
          <a:p>
            <a:pPr algn="just"/>
            <a:r>
              <a:rPr lang="sl-SI" sz="2400" dirty="0" smtClean="0"/>
              <a:t>potrebujejo </a:t>
            </a:r>
            <a:r>
              <a:rPr lang="sl-SI" sz="2400" dirty="0"/>
              <a:t>se predvsem nova in specifična znanja, ki so potrebna za delo z invalidi in drugim ranljivimi ciljnimi skupinami. </a:t>
            </a:r>
          </a:p>
          <a:p>
            <a:endParaRPr lang="sl-SI" dirty="0"/>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67544" y="1700808"/>
            <a:ext cx="8136904" cy="4525963"/>
          </a:xfrm>
        </p:spPr>
        <p:txBody>
          <a:bodyPr>
            <a:normAutofit/>
          </a:bodyPr>
          <a:lstStyle/>
          <a:p>
            <a:pPr>
              <a:buNone/>
            </a:pPr>
            <a:r>
              <a:rPr lang="sl-SI" sz="2400" b="1" u="sng" dirty="0" smtClean="0">
                <a:solidFill>
                  <a:schemeClr val="tx2"/>
                </a:solidFill>
              </a:rPr>
              <a:t>Vsebine razvitega programa:</a:t>
            </a:r>
          </a:p>
          <a:p>
            <a:pPr lvl="0" algn="just"/>
            <a:r>
              <a:rPr lang="sl-SI" sz="2400" dirty="0"/>
              <a:t>razvojne smernice na področju družbene skrbi za </a:t>
            </a:r>
            <a:r>
              <a:rPr lang="sl-SI" sz="2400" dirty="0" smtClean="0"/>
              <a:t>invalide;</a:t>
            </a:r>
            <a:endParaRPr lang="sl-SI" sz="2400" dirty="0"/>
          </a:p>
          <a:p>
            <a:pPr lvl="0" algn="just"/>
            <a:r>
              <a:rPr lang="sl-SI" sz="2400" dirty="0"/>
              <a:t>zakonodajni okvir in spodbude pri usposabljanju in zaposlovanju </a:t>
            </a:r>
            <a:r>
              <a:rPr lang="sl-SI" sz="2400" dirty="0" smtClean="0"/>
              <a:t>invalidov;</a:t>
            </a:r>
            <a:endParaRPr lang="sl-SI" sz="2400" dirty="0"/>
          </a:p>
          <a:p>
            <a:pPr lvl="0" algn="just"/>
            <a:r>
              <a:rPr lang="sl-SI" sz="2400" dirty="0"/>
              <a:t>različne vrste invalidnosti in </a:t>
            </a:r>
            <a:r>
              <a:rPr lang="sl-SI" sz="2400" dirty="0" err="1" smtClean="0"/>
              <a:t>opolnomočenje</a:t>
            </a:r>
            <a:r>
              <a:rPr lang="sl-SI" sz="2400" dirty="0" smtClean="0"/>
              <a:t>;</a:t>
            </a:r>
            <a:endParaRPr lang="sl-SI" sz="2400" dirty="0"/>
          </a:p>
          <a:p>
            <a:pPr lvl="0" algn="just"/>
            <a:r>
              <a:rPr lang="sl-SI" sz="2400" dirty="0"/>
              <a:t>pristopi in  metode ravnanja z invalidnostjo na delovnem </a:t>
            </a:r>
            <a:r>
              <a:rPr lang="sl-SI" sz="2400" dirty="0" smtClean="0"/>
              <a:t>mestu;</a:t>
            </a:r>
            <a:endParaRPr lang="sl-SI" sz="2400" dirty="0"/>
          </a:p>
          <a:p>
            <a:pPr marL="0" indent="0">
              <a:buNone/>
            </a:pPr>
            <a:endParaRPr lang="sl-SI" dirty="0"/>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extLst>
      <p:ext uri="{BB962C8B-B14F-4D97-AF65-F5344CB8AC3E}">
        <p14:creationId xmlns="" xmlns:p14="http://schemas.microsoft.com/office/powerpoint/2010/main" val="213095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slov 5"/>
          <p:cNvSpPr>
            <a:spLocks noGrp="1"/>
          </p:cNvSpPr>
          <p:nvPr>
            <p:ph type="subTitle" idx="1"/>
          </p:nvPr>
        </p:nvSpPr>
        <p:spPr>
          <a:xfrm>
            <a:off x="1115616" y="2204864"/>
            <a:ext cx="6840760" cy="1752600"/>
          </a:xfrm>
        </p:spPr>
        <p:txBody>
          <a:bodyPr/>
          <a:lstStyle/>
          <a:p>
            <a:r>
              <a:rPr lang="sl-SI" sz="2800" b="1" dirty="0" smtClean="0">
                <a:solidFill>
                  <a:schemeClr val="tx2"/>
                </a:solidFill>
                <a:effectLst>
                  <a:outerShdw blurRad="38100" dist="38100" dir="2700000" algn="tl">
                    <a:srgbClr val="000000">
                      <a:alpha val="43137"/>
                    </a:srgbClr>
                  </a:outerShdw>
                </a:effectLst>
              </a:rPr>
              <a:t>CILJ PROJEKTA:</a:t>
            </a:r>
          </a:p>
          <a:p>
            <a:r>
              <a:rPr lang="sl-SI" sz="2800" dirty="0" smtClean="0">
                <a:solidFill>
                  <a:schemeClr val="tx1"/>
                </a:solidFill>
              </a:rPr>
              <a:t>Spoštovanje človekovih pravic in dostojanstva invalidov</a:t>
            </a:r>
          </a:p>
          <a:p>
            <a:endParaRPr lang="sl-SI" dirty="0">
              <a:solidFill>
                <a:schemeClr val="tx1"/>
              </a:solidFill>
            </a:endParaRPr>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611560" y="5949280"/>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539552" y="1484784"/>
            <a:ext cx="8136904" cy="4525963"/>
          </a:xfrm>
        </p:spPr>
        <p:txBody>
          <a:bodyPr>
            <a:normAutofit/>
          </a:bodyPr>
          <a:lstStyle/>
          <a:p>
            <a:pPr algn="just">
              <a:buNone/>
            </a:pPr>
            <a:r>
              <a:rPr lang="sl-SI" sz="2400" b="1" u="sng" dirty="0" smtClean="0">
                <a:solidFill>
                  <a:schemeClr val="tx2"/>
                </a:solidFill>
              </a:rPr>
              <a:t>Vsebine razvitega programa:</a:t>
            </a:r>
          </a:p>
          <a:p>
            <a:pPr lvl="0" algn="just"/>
            <a:r>
              <a:rPr lang="sl-SI" sz="2400" dirty="0"/>
              <a:t>standardi in načela podpornega zaposlovanja </a:t>
            </a:r>
            <a:r>
              <a:rPr lang="sl-SI" sz="2400" dirty="0" smtClean="0"/>
              <a:t>invalidov ter prilagoditve delovnih mest;</a:t>
            </a:r>
            <a:endParaRPr lang="sl-SI" sz="2400" dirty="0"/>
          </a:p>
          <a:p>
            <a:pPr lvl="0" algn="just"/>
            <a:r>
              <a:rPr lang="sl-SI" sz="2400" dirty="0"/>
              <a:t>primeri dobrih praks pri zaposlovanju invalidov ter pomoči pri zagotavljanju varnega in zdravega delovnega okolja.</a:t>
            </a:r>
          </a:p>
          <a:p>
            <a:pPr marL="0" indent="0" algn="just">
              <a:buNone/>
            </a:pPr>
            <a:endParaRPr lang="sl-SI" sz="2400" dirty="0" smtClean="0"/>
          </a:p>
          <a:p>
            <a:pPr marL="0" indent="0" algn="just">
              <a:buNone/>
            </a:pPr>
            <a:r>
              <a:rPr lang="sl-SI" sz="2400" dirty="0" smtClean="0"/>
              <a:t>Udeleženci </a:t>
            </a:r>
            <a:r>
              <a:rPr lang="sl-SI" sz="2400" dirty="0"/>
              <a:t>strokovni delavci, ki pri delodajalcih na odprtem trgu dela skrbijo za človeške vire, predvsem za zaposlovanje invalidov in drugih ranljivih skupin.</a:t>
            </a:r>
          </a:p>
          <a:p>
            <a:pPr marL="0" indent="0">
              <a:buNone/>
            </a:pPr>
            <a:endParaRPr lang="sl-SI" dirty="0"/>
          </a:p>
          <a:p>
            <a:pPr marL="0" indent="0">
              <a:buNone/>
            </a:pPr>
            <a:endParaRPr lang="sl-SI" dirty="0"/>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extLst>
      <p:ext uri="{BB962C8B-B14F-4D97-AF65-F5344CB8AC3E}">
        <p14:creationId xmlns="" xmlns:p14="http://schemas.microsoft.com/office/powerpoint/2010/main" val="276342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539552" y="1484784"/>
            <a:ext cx="8136904" cy="4525963"/>
          </a:xfrm>
        </p:spPr>
        <p:txBody>
          <a:bodyPr>
            <a:normAutofit/>
          </a:bodyPr>
          <a:lstStyle/>
          <a:p>
            <a:pPr>
              <a:buNone/>
            </a:pPr>
            <a:r>
              <a:rPr lang="sl-SI" sz="2400" b="1" u="sng" dirty="0" smtClean="0">
                <a:solidFill>
                  <a:schemeClr val="tx2"/>
                </a:solidFill>
              </a:rPr>
              <a:t>Izvedba:</a:t>
            </a:r>
          </a:p>
          <a:p>
            <a:pPr lvl="0" algn="just"/>
            <a:r>
              <a:rPr lang="sl-SI" sz="2400" dirty="0"/>
              <a:t>v</a:t>
            </a:r>
            <a:r>
              <a:rPr lang="sl-SI" sz="2400" dirty="0" smtClean="0"/>
              <a:t> sodelovanju z regionalnimi gospodarskimi zbornicami;</a:t>
            </a:r>
            <a:endParaRPr lang="sl-SI" sz="2400" dirty="0"/>
          </a:p>
          <a:p>
            <a:pPr algn="just"/>
            <a:r>
              <a:rPr lang="sl-SI" sz="2400" dirty="0"/>
              <a:t>k</a:t>
            </a:r>
            <a:r>
              <a:rPr lang="sl-SI" sz="2400" dirty="0" smtClean="0"/>
              <a:t>ot enodnevni seminarji v 12 </a:t>
            </a:r>
            <a:r>
              <a:rPr lang="sl-SI" sz="2400" dirty="0"/>
              <a:t>različnih </a:t>
            </a:r>
            <a:r>
              <a:rPr lang="sl-SI" sz="2400" dirty="0" smtClean="0"/>
              <a:t>krajih: </a:t>
            </a:r>
            <a:r>
              <a:rPr lang="sl-SI" sz="2400" dirty="0"/>
              <a:t>Ljubljana, Maribor, Celje, Koper, Kranj, Nova Gorica, Novo mesto, Murska Sobota, Postojna, Velenje, Dravograd in Zagorje ob Savi.</a:t>
            </a:r>
          </a:p>
          <a:p>
            <a:pPr algn="just"/>
            <a:r>
              <a:rPr lang="sl-SI" sz="2400" dirty="0" smtClean="0"/>
              <a:t>predavatelji strokovnjakinje </a:t>
            </a:r>
            <a:r>
              <a:rPr lang="sl-SI" sz="2400" dirty="0"/>
              <a:t>in strokovnjaki izvajalcev zaposlitvene </a:t>
            </a:r>
            <a:r>
              <a:rPr lang="sl-SI" sz="2400" dirty="0" smtClean="0"/>
              <a:t>rehabilitacije </a:t>
            </a:r>
            <a:r>
              <a:rPr lang="sl-SI" sz="2400" dirty="0"/>
              <a:t>in </a:t>
            </a:r>
            <a:r>
              <a:rPr lang="sl-SI" sz="2400" dirty="0" smtClean="0"/>
              <a:t>partnerji </a:t>
            </a:r>
            <a:r>
              <a:rPr lang="sl-SI" sz="2400" dirty="0"/>
              <a:t>v projektu </a:t>
            </a:r>
            <a:r>
              <a:rPr lang="sl-SI" sz="2400" dirty="0" smtClean="0"/>
              <a:t>Zmoremo (priročnik za udeležence).</a:t>
            </a:r>
            <a:endParaRPr lang="sl-SI" sz="2400" dirty="0"/>
          </a:p>
          <a:p>
            <a:pPr marL="0" indent="0">
              <a:buNone/>
            </a:pPr>
            <a:endParaRPr lang="sl-SI" dirty="0"/>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extLst>
      <p:ext uri="{BB962C8B-B14F-4D97-AF65-F5344CB8AC3E}">
        <p14:creationId xmlns="" xmlns:p14="http://schemas.microsoft.com/office/powerpoint/2010/main" val="3839376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467544" y="1628800"/>
            <a:ext cx="8136904" cy="4165923"/>
          </a:xfrm>
        </p:spPr>
        <p:txBody>
          <a:bodyPr>
            <a:normAutofit/>
          </a:bodyPr>
          <a:lstStyle/>
          <a:p>
            <a:pPr algn="just">
              <a:buNone/>
            </a:pPr>
            <a:r>
              <a:rPr lang="sl-SI" sz="2400" b="1" u="sng" dirty="0" smtClean="0">
                <a:solidFill>
                  <a:schemeClr val="tx2"/>
                </a:solidFill>
              </a:rPr>
              <a:t>Pričakovani rezultati:</a:t>
            </a:r>
          </a:p>
          <a:p>
            <a:pPr lvl="0" algn="just"/>
            <a:r>
              <a:rPr lang="sl-SI" sz="2400" dirty="0"/>
              <a:t>v</a:t>
            </a:r>
            <a:r>
              <a:rPr lang="sl-SI" sz="2400" dirty="0" smtClean="0"/>
              <a:t>ečja seznanjenost delodajalcev za zaposlovanje invalidov na odprtem trgu dela;</a:t>
            </a:r>
            <a:endParaRPr lang="sl-SI" sz="2400" dirty="0"/>
          </a:p>
          <a:p>
            <a:pPr algn="just"/>
            <a:r>
              <a:rPr lang="sl-SI" sz="2400" dirty="0"/>
              <a:t>v</a:t>
            </a:r>
            <a:r>
              <a:rPr lang="sl-SI" sz="2400" dirty="0" smtClean="0"/>
              <a:t>eč podpornih zaposlitev invalidov v običajnem delovnem okolju oziroma na odprtem trgu dela;</a:t>
            </a:r>
          </a:p>
          <a:p>
            <a:pPr algn="just"/>
            <a:r>
              <a:rPr lang="sl-SI" sz="2400" dirty="0" smtClean="0"/>
              <a:t>za izvajalce zaposlitvene rehabilitacije povečanje aktivne mreže delodajalcev.</a:t>
            </a:r>
          </a:p>
          <a:p>
            <a:pPr marL="0" indent="0">
              <a:buNone/>
            </a:pPr>
            <a:endParaRPr lang="sl-SI" dirty="0"/>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extLst>
      <p:ext uri="{BB962C8B-B14F-4D97-AF65-F5344CB8AC3E}">
        <p14:creationId xmlns="" xmlns:p14="http://schemas.microsoft.com/office/powerpoint/2010/main" val="310155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p:nvPr/>
        </p:nvPicPr>
        <p:blipFill>
          <a:blip r:embed="rId3" cstate="print"/>
          <a:srcRect t="22800" b="43672"/>
          <a:stretch>
            <a:fillRect/>
          </a:stretch>
        </p:blipFill>
        <p:spPr bwMode="auto">
          <a:xfrm>
            <a:off x="395536" y="188640"/>
            <a:ext cx="3672408" cy="720080"/>
          </a:xfrm>
          <a:prstGeom prst="rect">
            <a:avLst/>
          </a:prstGeom>
          <a:noFill/>
          <a:ln w="9525" algn="in">
            <a:noFill/>
            <a:miter lim="800000"/>
            <a:headEnd/>
            <a:tailEnd/>
          </a:ln>
          <a:effectLst/>
        </p:spPr>
      </p:pic>
      <p:sp>
        <p:nvSpPr>
          <p:cNvPr id="2" name="Naslov 1"/>
          <p:cNvSpPr>
            <a:spLocks noGrp="1"/>
          </p:cNvSpPr>
          <p:nvPr>
            <p:ph type="title"/>
          </p:nvPr>
        </p:nvSpPr>
        <p:spPr>
          <a:xfrm>
            <a:off x="467544" y="548680"/>
            <a:ext cx="8229600" cy="1143000"/>
          </a:xfrm>
        </p:spPr>
        <p:txBody>
          <a:bodyPr>
            <a:normAutofit/>
          </a:bodyPr>
          <a:lstStyle/>
          <a:p>
            <a:r>
              <a:rPr lang="sl-SI" altLang="sl-SI" sz="2800" b="1" dirty="0">
                <a:solidFill>
                  <a:schemeClr val="tx2"/>
                </a:solidFill>
                <a:cs typeface="Arial" panose="020B0604020202020204" pitchFamily="34" charset="0"/>
              </a:rPr>
              <a:t>Mreža </a:t>
            </a:r>
            <a:r>
              <a:rPr lang="sl-SI" altLang="sl-SI" sz="2800" b="1" dirty="0" smtClean="0">
                <a:solidFill>
                  <a:schemeClr val="tx2"/>
                </a:solidFill>
                <a:cs typeface="Arial" panose="020B0604020202020204" pitchFamily="34" charset="0"/>
              </a:rPr>
              <a:t>izvajalcev</a:t>
            </a:r>
            <a:br>
              <a:rPr lang="sl-SI" altLang="sl-SI" sz="2800" b="1" dirty="0" smtClean="0">
                <a:solidFill>
                  <a:schemeClr val="tx2"/>
                </a:solidFill>
                <a:cs typeface="Arial" panose="020B0604020202020204" pitchFamily="34" charset="0"/>
              </a:rPr>
            </a:br>
            <a:r>
              <a:rPr lang="sl-SI" altLang="sl-SI" sz="2800" b="1" dirty="0" smtClean="0">
                <a:solidFill>
                  <a:schemeClr val="tx2"/>
                </a:solidFill>
                <a:cs typeface="Arial" panose="020B0604020202020204" pitchFamily="34" charset="0"/>
              </a:rPr>
              <a:t>zaposlitvene </a:t>
            </a:r>
            <a:r>
              <a:rPr lang="sl-SI" altLang="sl-SI" sz="2800" b="1" dirty="0">
                <a:solidFill>
                  <a:schemeClr val="tx2"/>
                </a:solidFill>
                <a:cs typeface="Arial" panose="020B0604020202020204" pitchFamily="34" charset="0"/>
              </a:rPr>
              <a:t>rehabilitacije</a:t>
            </a:r>
            <a:endParaRPr lang="sl-SI" sz="2800" b="1" dirty="0">
              <a:solidFill>
                <a:schemeClr val="tx2"/>
              </a:solidFill>
            </a:endParaRPr>
          </a:p>
        </p:txBody>
      </p:sp>
      <p:sp>
        <p:nvSpPr>
          <p:cNvPr id="3" name="Označba mesta vsebine 2"/>
          <p:cNvSpPr>
            <a:spLocks noGrp="1"/>
          </p:cNvSpPr>
          <p:nvPr>
            <p:ph sz="half" idx="1"/>
          </p:nvPr>
        </p:nvSpPr>
        <p:spPr/>
        <p:txBody>
          <a:bodyPr>
            <a:normAutofit lnSpcReduction="10000"/>
          </a:bodyPr>
          <a:lstStyle/>
          <a:p>
            <a:pPr>
              <a:lnSpc>
                <a:spcPct val="80000"/>
              </a:lnSpc>
              <a:buFontTx/>
              <a:buNone/>
            </a:pPr>
            <a:r>
              <a:rPr lang="sl-SI" altLang="sl-SI" sz="1800" b="1" dirty="0">
                <a:solidFill>
                  <a:schemeClr val="tx2"/>
                </a:solidFill>
              </a:rPr>
              <a:t>Javni zavod:  </a:t>
            </a:r>
          </a:p>
          <a:p>
            <a:pPr>
              <a:lnSpc>
                <a:spcPct val="80000"/>
              </a:lnSpc>
              <a:buFontTx/>
              <a:buNone/>
            </a:pPr>
            <a:r>
              <a:rPr lang="sl-SI" altLang="sl-SI" sz="1800" b="1" dirty="0"/>
              <a:t>	</a:t>
            </a:r>
          </a:p>
          <a:p>
            <a:pPr>
              <a:lnSpc>
                <a:spcPct val="80000"/>
              </a:lnSpc>
            </a:pPr>
            <a:r>
              <a:rPr lang="sl-SI" altLang="sl-SI" sz="2000" dirty="0"/>
              <a:t>Univerzitetni rehabilitacijski inštitut Republike Slovenije - SOČA</a:t>
            </a:r>
          </a:p>
          <a:p>
            <a:pPr>
              <a:lnSpc>
                <a:spcPct val="80000"/>
              </a:lnSpc>
            </a:pPr>
            <a:endParaRPr lang="sl-SI" altLang="sl-SI" sz="1800" b="1" dirty="0"/>
          </a:p>
          <a:p>
            <a:pPr>
              <a:lnSpc>
                <a:spcPct val="80000"/>
              </a:lnSpc>
              <a:buFontTx/>
              <a:buNone/>
            </a:pPr>
            <a:r>
              <a:rPr lang="sl-SI" altLang="sl-SI" sz="1800" b="1" dirty="0">
                <a:solidFill>
                  <a:schemeClr val="tx2"/>
                </a:solidFill>
              </a:rPr>
              <a:t>Koncesionarji: </a:t>
            </a:r>
          </a:p>
          <a:p>
            <a:pPr marL="342900" lvl="1" indent="-342900">
              <a:lnSpc>
                <a:spcPct val="80000"/>
              </a:lnSpc>
              <a:buFontTx/>
              <a:buChar char="•"/>
            </a:pPr>
            <a:endParaRPr lang="sl-SI" altLang="sl-SI" sz="1800" dirty="0"/>
          </a:p>
          <a:p>
            <a:pPr marL="342900" lvl="1" indent="-342900">
              <a:lnSpc>
                <a:spcPct val="80000"/>
              </a:lnSpc>
            </a:pPr>
            <a:r>
              <a:rPr lang="sl-SI" altLang="sl-SI" sz="2000" dirty="0" err="1"/>
              <a:t>Centerkontura</a:t>
            </a:r>
            <a:r>
              <a:rPr lang="sl-SI" altLang="sl-SI" sz="2000" dirty="0"/>
              <a:t> d.o.o., Ljubljana</a:t>
            </a:r>
          </a:p>
          <a:p>
            <a:pPr marL="342900" lvl="1" indent="-342900">
              <a:lnSpc>
                <a:spcPct val="80000"/>
              </a:lnSpc>
            </a:pPr>
            <a:r>
              <a:rPr lang="sl-SI" altLang="sl-SI" sz="2000" dirty="0"/>
              <a:t>CRI Celje, d. o. o., Celje</a:t>
            </a:r>
          </a:p>
          <a:p>
            <a:pPr marL="342900" lvl="1" indent="-342900">
              <a:lnSpc>
                <a:spcPct val="80000"/>
              </a:lnSpc>
            </a:pPr>
            <a:r>
              <a:rPr lang="sl-SI" altLang="sl-SI" sz="2000" dirty="0" err="1"/>
              <a:t>Integra</a:t>
            </a:r>
            <a:r>
              <a:rPr lang="sl-SI" altLang="sl-SI" sz="2000" dirty="0"/>
              <a:t> Inštitut, Velenje</a:t>
            </a:r>
          </a:p>
          <a:p>
            <a:pPr marL="342900" lvl="1" indent="-342900">
              <a:lnSpc>
                <a:spcPct val="80000"/>
              </a:lnSpc>
            </a:pPr>
            <a:r>
              <a:rPr lang="sl-SI" altLang="sl-SI" sz="2000" dirty="0"/>
              <a:t>IP Posočje, d. o. o. , Tolmin</a:t>
            </a:r>
          </a:p>
          <a:p>
            <a:pPr marL="342900" lvl="1" indent="-342900">
              <a:lnSpc>
                <a:spcPct val="80000"/>
              </a:lnSpc>
            </a:pPr>
            <a:r>
              <a:rPr lang="sl-SI" altLang="sl-SI" sz="2000" dirty="0"/>
              <a:t>Ozara, d. o. o., Maribor</a:t>
            </a:r>
          </a:p>
          <a:p>
            <a:pPr marL="342900" lvl="1" indent="-342900">
              <a:lnSpc>
                <a:spcPct val="80000"/>
              </a:lnSpc>
            </a:pPr>
            <a:r>
              <a:rPr lang="sl-SI" altLang="sl-SI" sz="2000" dirty="0" err="1"/>
              <a:t>Racio</a:t>
            </a:r>
            <a:r>
              <a:rPr lang="sl-SI" altLang="sl-SI" sz="2000" dirty="0"/>
              <a:t>, d. o. o., Celje</a:t>
            </a:r>
          </a:p>
          <a:p>
            <a:pPr marL="342900" lvl="1" indent="-342900">
              <a:lnSpc>
                <a:spcPct val="80000"/>
              </a:lnSpc>
            </a:pPr>
            <a:r>
              <a:rPr lang="sl-SI" altLang="sl-SI" sz="2000" dirty="0" err="1"/>
              <a:t>Šentprima</a:t>
            </a:r>
            <a:r>
              <a:rPr lang="sl-SI" altLang="sl-SI" sz="2000" dirty="0"/>
              <a:t>, Ljubljana</a:t>
            </a:r>
          </a:p>
          <a:p>
            <a:pPr marL="0" indent="0">
              <a:buNone/>
            </a:pPr>
            <a:endParaRPr lang="sl-SI" dirty="0"/>
          </a:p>
        </p:txBody>
      </p:sp>
      <p:sp>
        <p:nvSpPr>
          <p:cNvPr id="4" name="Označba mesta vsebine 3"/>
          <p:cNvSpPr>
            <a:spLocks noGrp="1"/>
          </p:cNvSpPr>
          <p:nvPr>
            <p:ph sz="half" idx="2"/>
          </p:nvPr>
        </p:nvSpPr>
        <p:spPr/>
        <p:txBody>
          <a:bodyPr>
            <a:normAutofit lnSpcReduction="10000"/>
          </a:bodyPr>
          <a:lstStyle/>
          <a:p>
            <a:pPr marL="0" lvl="1" indent="0">
              <a:lnSpc>
                <a:spcPct val="80000"/>
              </a:lnSpc>
              <a:buNone/>
            </a:pPr>
            <a:endParaRPr lang="sl-SI" altLang="sl-SI" sz="2000" dirty="0">
              <a:solidFill>
                <a:srgbClr val="008000"/>
              </a:solidFill>
            </a:endParaRPr>
          </a:p>
          <a:p>
            <a:pPr marL="342900" lvl="1" indent="-342900">
              <a:lnSpc>
                <a:spcPct val="80000"/>
              </a:lnSpc>
            </a:pPr>
            <a:endParaRPr lang="sl-SI" altLang="sl-SI" sz="2000" dirty="0">
              <a:solidFill>
                <a:srgbClr val="008000"/>
              </a:solidFill>
            </a:endParaRPr>
          </a:p>
          <a:p>
            <a:pPr marL="342900" lvl="1" indent="-342900">
              <a:lnSpc>
                <a:spcPct val="80000"/>
              </a:lnSpc>
              <a:buNone/>
            </a:pPr>
            <a:endParaRPr lang="sl-SI" altLang="sl-SI" sz="2000" dirty="0">
              <a:solidFill>
                <a:srgbClr val="008000"/>
              </a:solidFill>
            </a:endParaRPr>
          </a:p>
          <a:p>
            <a:pPr marL="342900" lvl="1" indent="-342900">
              <a:lnSpc>
                <a:spcPct val="80000"/>
              </a:lnSpc>
              <a:buFontTx/>
              <a:buNone/>
            </a:pPr>
            <a:endParaRPr lang="sl-SI" altLang="sl-SI" sz="2000" dirty="0">
              <a:solidFill>
                <a:srgbClr val="008000"/>
              </a:solidFill>
            </a:endParaRPr>
          </a:p>
          <a:p>
            <a:pPr marL="342900" lvl="1" indent="-342900">
              <a:lnSpc>
                <a:spcPct val="80000"/>
              </a:lnSpc>
              <a:buFontTx/>
              <a:buNone/>
            </a:pPr>
            <a:endParaRPr lang="sl-SI" altLang="sl-SI" sz="2000" dirty="0" smtClean="0">
              <a:solidFill>
                <a:srgbClr val="008000"/>
              </a:solidFill>
            </a:endParaRPr>
          </a:p>
          <a:p>
            <a:pPr marL="342900" lvl="1" indent="-342900">
              <a:lnSpc>
                <a:spcPct val="80000"/>
              </a:lnSpc>
              <a:buFontTx/>
              <a:buNone/>
            </a:pPr>
            <a:endParaRPr lang="sl-SI" altLang="sl-SI" sz="2000" dirty="0">
              <a:solidFill>
                <a:srgbClr val="008000"/>
              </a:solidFill>
            </a:endParaRPr>
          </a:p>
          <a:p>
            <a:pPr marL="342900" lvl="1" indent="-342900">
              <a:lnSpc>
                <a:spcPct val="80000"/>
              </a:lnSpc>
              <a:buFontTx/>
              <a:buNone/>
            </a:pPr>
            <a:endParaRPr lang="sl-SI" altLang="sl-SI" sz="2000" dirty="0" smtClean="0">
              <a:solidFill>
                <a:srgbClr val="008000"/>
              </a:solidFill>
            </a:endParaRPr>
          </a:p>
          <a:p>
            <a:pPr marL="342900" lvl="1" indent="-342900">
              <a:lnSpc>
                <a:spcPct val="80000"/>
              </a:lnSpc>
              <a:buFontTx/>
              <a:buNone/>
            </a:pPr>
            <a:endParaRPr lang="sl-SI" altLang="sl-SI" sz="2000" dirty="0">
              <a:solidFill>
                <a:srgbClr val="008000"/>
              </a:solidFill>
            </a:endParaRPr>
          </a:p>
          <a:p>
            <a:pPr marL="342900" lvl="1" indent="-342900">
              <a:lnSpc>
                <a:spcPct val="80000"/>
              </a:lnSpc>
            </a:pPr>
            <a:r>
              <a:rPr lang="sl-SI" altLang="sl-SI" sz="2000" dirty="0"/>
              <a:t>Zavod Jelša, Jesenice</a:t>
            </a:r>
          </a:p>
          <a:p>
            <a:pPr marL="342900" lvl="1" indent="-342900">
              <a:lnSpc>
                <a:spcPct val="80000"/>
              </a:lnSpc>
            </a:pPr>
            <a:r>
              <a:rPr lang="sl-SI" altLang="sl-SI" sz="2000" dirty="0"/>
              <a:t>Zavod </a:t>
            </a:r>
            <a:r>
              <a:rPr lang="sl-SI" altLang="sl-SI" sz="2000" dirty="0" err="1"/>
              <a:t>Papilot</a:t>
            </a:r>
            <a:r>
              <a:rPr lang="sl-SI" altLang="sl-SI" sz="2000" dirty="0"/>
              <a:t>, Ljubljana</a:t>
            </a:r>
          </a:p>
          <a:p>
            <a:pPr marL="342900" lvl="1" indent="-342900">
              <a:lnSpc>
                <a:spcPct val="80000"/>
              </a:lnSpc>
            </a:pPr>
            <a:r>
              <a:rPr lang="sl-SI" altLang="sl-SI" sz="2000" dirty="0"/>
              <a:t>Zavod Ruj, Velenje  </a:t>
            </a:r>
          </a:p>
          <a:p>
            <a:pPr marL="342900" lvl="1" indent="-342900">
              <a:lnSpc>
                <a:spcPct val="80000"/>
              </a:lnSpc>
            </a:pPr>
            <a:r>
              <a:rPr lang="sl-SI" altLang="sl-SI" sz="2000" dirty="0"/>
              <a:t>Zavod Vitis, Ptuj</a:t>
            </a:r>
          </a:p>
          <a:p>
            <a:pPr marL="342900" lvl="1" indent="-342900">
              <a:lnSpc>
                <a:spcPct val="80000"/>
              </a:lnSpc>
            </a:pPr>
            <a:r>
              <a:rPr lang="sl-SI" altLang="sl-SI" sz="2000" dirty="0"/>
              <a:t>SIJ ZIP center, d. o. o., Ravne na Koroškem</a:t>
            </a:r>
          </a:p>
          <a:p>
            <a:pPr marL="342900" lvl="1" indent="-342900">
              <a:lnSpc>
                <a:spcPct val="80000"/>
              </a:lnSpc>
            </a:pPr>
            <a:r>
              <a:rPr lang="sl-SI" altLang="sl-SI" sz="2000" dirty="0"/>
              <a:t>Želva Ljubljana, d. o. o. </a:t>
            </a:r>
          </a:p>
          <a:p>
            <a:pPr marL="0" indent="0">
              <a:buNone/>
            </a:pPr>
            <a:endParaRPr lang="sl-SI" dirty="0"/>
          </a:p>
        </p:txBody>
      </p:sp>
      <p:pic>
        <p:nvPicPr>
          <p:cNvPr id="5" name="Slika 4" descr="F:\ZMOREMO\LOGOTIPI PARTNERJEV\logotip partnerji projekta\logotip partnerji projekta.jpg"/>
          <p:cNvPicPr/>
          <p:nvPr/>
        </p:nvPicPr>
        <p:blipFill>
          <a:blip r:embed="rId4" cstate="print"/>
          <a:srcRect/>
          <a:stretch>
            <a:fillRect/>
          </a:stretch>
        </p:blipFill>
        <p:spPr bwMode="auto">
          <a:xfrm>
            <a:off x="899592" y="5805264"/>
            <a:ext cx="7704856" cy="720080"/>
          </a:xfrm>
          <a:prstGeom prst="rect">
            <a:avLst/>
          </a:prstGeom>
          <a:noFill/>
          <a:ln w="9525">
            <a:noFill/>
            <a:miter lim="800000"/>
            <a:headEnd/>
            <a:tailEnd/>
          </a:ln>
        </p:spPr>
      </p:pic>
    </p:spTree>
    <p:extLst>
      <p:ext uri="{BB962C8B-B14F-4D97-AF65-F5344CB8AC3E}">
        <p14:creationId xmlns="" xmlns:p14="http://schemas.microsoft.com/office/powerpoint/2010/main" val="311242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grada vsebine 6"/>
          <p:cNvSpPr>
            <a:spLocks noGrp="1"/>
          </p:cNvSpPr>
          <p:nvPr>
            <p:ph idx="1"/>
          </p:nvPr>
        </p:nvSpPr>
        <p:spPr>
          <a:xfrm>
            <a:off x="457200" y="1052736"/>
            <a:ext cx="8229600" cy="5073427"/>
          </a:xfrm>
        </p:spPr>
        <p:txBody>
          <a:bodyPr/>
          <a:lstStyle/>
          <a:p>
            <a:pPr algn="ctr">
              <a:buNone/>
            </a:pPr>
            <a:r>
              <a:rPr lang="sl-SI" sz="2800" b="1" dirty="0" smtClean="0">
                <a:solidFill>
                  <a:schemeClr val="tx2"/>
                </a:solidFill>
                <a:cs typeface="Andalus" pitchFamily="18" charset="-78"/>
              </a:rPr>
              <a:t>I N F O R M A C I J E </a:t>
            </a:r>
            <a:endParaRPr lang="sl-SI" sz="2800" b="1" dirty="0" smtClean="0">
              <a:solidFill>
                <a:schemeClr val="tx2"/>
              </a:solidFill>
            </a:endParaRPr>
          </a:p>
          <a:p>
            <a:pPr algn="ctr">
              <a:lnSpc>
                <a:spcPct val="80000"/>
              </a:lnSpc>
              <a:buNone/>
            </a:pPr>
            <a:endParaRPr lang="sl-SI" b="1" dirty="0" smtClean="0">
              <a:solidFill>
                <a:srgbClr val="0070C0"/>
              </a:solidFill>
            </a:endParaRPr>
          </a:p>
          <a:p>
            <a:pPr algn="ctr">
              <a:lnSpc>
                <a:spcPct val="80000"/>
              </a:lnSpc>
              <a:buNone/>
            </a:pPr>
            <a:r>
              <a:rPr lang="sl-SI" sz="2800" b="1" dirty="0" smtClean="0"/>
              <a:t>ZIZRS </a:t>
            </a:r>
          </a:p>
          <a:p>
            <a:pPr>
              <a:lnSpc>
                <a:spcPct val="80000"/>
              </a:lnSpc>
              <a:buNone/>
            </a:pPr>
            <a:endParaRPr lang="sl-SI" sz="2000" b="1" dirty="0" smtClean="0">
              <a:solidFill>
                <a:srgbClr val="0070C0"/>
              </a:solidFill>
            </a:endParaRPr>
          </a:p>
          <a:p>
            <a:pPr algn="ctr">
              <a:lnSpc>
                <a:spcPct val="80000"/>
              </a:lnSpc>
              <a:buNone/>
            </a:pPr>
            <a:r>
              <a:rPr lang="sl-SI" sz="2000" dirty="0" smtClean="0">
                <a:solidFill>
                  <a:srgbClr val="0070C0"/>
                </a:solidFill>
              </a:rPr>
              <a:t>  </a:t>
            </a:r>
            <a:r>
              <a:rPr lang="sl-SI" sz="2400" b="1" dirty="0" smtClean="0"/>
              <a:t>Združenje izvajalcev zaposlitvene rehabilitacije v Republiki Sloveniji</a:t>
            </a:r>
          </a:p>
          <a:p>
            <a:pPr>
              <a:lnSpc>
                <a:spcPct val="80000"/>
              </a:lnSpc>
            </a:pPr>
            <a:endParaRPr lang="sl-SI" sz="2000" b="1" dirty="0" smtClean="0">
              <a:solidFill>
                <a:srgbClr val="0070C0"/>
              </a:solidFill>
            </a:endParaRPr>
          </a:p>
          <a:p>
            <a:pPr>
              <a:lnSpc>
                <a:spcPct val="80000"/>
              </a:lnSpc>
              <a:buNone/>
            </a:pPr>
            <a:endParaRPr lang="sl-SI" sz="2000" b="1" dirty="0" smtClean="0">
              <a:solidFill>
                <a:srgbClr val="0070C0"/>
              </a:solidFill>
            </a:endParaRPr>
          </a:p>
          <a:p>
            <a:pPr lvl="4">
              <a:lnSpc>
                <a:spcPct val="80000"/>
              </a:lnSpc>
            </a:pPr>
            <a:r>
              <a:rPr lang="sl-SI" b="1" dirty="0" smtClean="0">
                <a:solidFill>
                  <a:schemeClr val="tx2"/>
                </a:solidFill>
              </a:rPr>
              <a:t>Naslov: 1000 Ljubljana, Linhartova 51</a:t>
            </a:r>
          </a:p>
          <a:p>
            <a:pPr lvl="4">
              <a:lnSpc>
                <a:spcPct val="80000"/>
              </a:lnSpc>
            </a:pPr>
            <a:r>
              <a:rPr lang="sl-SI" b="1" dirty="0" smtClean="0">
                <a:solidFill>
                  <a:schemeClr val="tx2"/>
                </a:solidFill>
              </a:rPr>
              <a:t>Telefon: + 386 01 280 34 50, faks 01 280 34 51</a:t>
            </a:r>
          </a:p>
          <a:p>
            <a:pPr lvl="4">
              <a:lnSpc>
                <a:spcPct val="80000"/>
              </a:lnSpc>
            </a:pPr>
            <a:r>
              <a:rPr lang="sl-SI" b="1" dirty="0" smtClean="0">
                <a:solidFill>
                  <a:schemeClr val="tx2"/>
                </a:solidFill>
              </a:rPr>
              <a:t>E-pošta: </a:t>
            </a:r>
            <a:r>
              <a:rPr lang="sl-SI" b="1" dirty="0" err="1" smtClean="0">
                <a:solidFill>
                  <a:schemeClr val="tx2"/>
                </a:solidFill>
                <a:hlinkClick r:id="rId2"/>
              </a:rPr>
              <a:t>zizrs@siol.net</a:t>
            </a:r>
            <a:endParaRPr lang="sl-SI" b="1" dirty="0" smtClean="0">
              <a:solidFill>
                <a:schemeClr val="tx2"/>
              </a:solidFill>
            </a:endParaRPr>
          </a:p>
          <a:p>
            <a:pPr lvl="4">
              <a:lnSpc>
                <a:spcPct val="80000"/>
              </a:lnSpc>
            </a:pPr>
            <a:r>
              <a:rPr lang="sl-SI" b="1" dirty="0" smtClean="0">
                <a:solidFill>
                  <a:schemeClr val="tx2"/>
                </a:solidFill>
              </a:rPr>
              <a:t>Spletna stran: </a:t>
            </a:r>
            <a:r>
              <a:rPr lang="sl-SI" b="1" dirty="0" err="1" smtClean="0">
                <a:solidFill>
                  <a:schemeClr val="tx2"/>
                </a:solidFill>
                <a:hlinkClick r:id="rId2"/>
              </a:rPr>
              <a:t>zizrs@siol.net</a:t>
            </a:r>
            <a:endParaRPr lang="sl-SI" dirty="0">
              <a:solidFill>
                <a:schemeClr val="tx2"/>
              </a:solidFill>
            </a:endParaRPr>
          </a:p>
        </p:txBody>
      </p:sp>
      <p:pic>
        <p:nvPicPr>
          <p:cNvPr id="8" name="Slika 7"/>
          <p:cNvPicPr/>
          <p:nvPr/>
        </p:nvPicPr>
        <p:blipFill>
          <a:blip r:embed="rId3" cstate="print"/>
          <a:srcRect t="22800" b="43672"/>
          <a:stretch>
            <a:fillRect/>
          </a:stretch>
        </p:blipFill>
        <p:spPr bwMode="auto">
          <a:xfrm>
            <a:off x="251520" y="188640"/>
            <a:ext cx="3672408" cy="720080"/>
          </a:xfrm>
          <a:prstGeom prst="rect">
            <a:avLst/>
          </a:prstGeom>
          <a:noFill/>
          <a:ln w="9525" algn="in">
            <a:noFill/>
            <a:miter lim="800000"/>
            <a:headEnd/>
            <a:tailEnd/>
          </a:ln>
          <a:effectLst/>
        </p:spPr>
      </p:pic>
      <p:pic>
        <p:nvPicPr>
          <p:cNvPr id="9" name="Slika 8" descr="F:\ZMOREMO\LOGOTIPI PARTNERJEV\logotip partnerji projekta\logotip partnerji projekta.jpg"/>
          <p:cNvPicPr/>
          <p:nvPr/>
        </p:nvPicPr>
        <p:blipFill>
          <a:blip r:embed="rId4" cstate="print"/>
          <a:srcRect/>
          <a:stretch>
            <a:fillRect/>
          </a:stretch>
        </p:blipFill>
        <p:spPr bwMode="auto">
          <a:xfrm>
            <a:off x="899592" y="5805264"/>
            <a:ext cx="7704856" cy="72008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492896"/>
            <a:ext cx="8229600" cy="1143000"/>
          </a:xfrm>
        </p:spPr>
        <p:txBody>
          <a:bodyPr>
            <a:noAutofit/>
          </a:bodyPr>
          <a:lstStyle/>
          <a:p>
            <a:r>
              <a:rPr lang="sl-SI" b="1" dirty="0" smtClean="0">
                <a:solidFill>
                  <a:schemeClr val="tx2"/>
                </a:solidFill>
              </a:rPr>
              <a:t>DRUŠTVO ŠTUDENTOV </a:t>
            </a:r>
            <a:r>
              <a:rPr lang="sl-SI" b="1" dirty="0" smtClean="0">
                <a:solidFill>
                  <a:schemeClr val="tx2"/>
                </a:solidFill>
              </a:rPr>
              <a:t>INVALIDOV SLOVENIJE</a:t>
            </a:r>
            <a:endParaRPr lang="sl-SI" b="1" dirty="0">
              <a:solidFill>
                <a:schemeClr val="tx2"/>
              </a:solidFill>
            </a:endParaRPr>
          </a:p>
        </p:txBody>
      </p:sp>
      <p:pic>
        <p:nvPicPr>
          <p:cNvPr id="5" name="Slika 4"/>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6" name="Slika 5"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
        <p:nvSpPr>
          <p:cNvPr id="7" name="Ograda številke diapozitiva 6"/>
          <p:cNvSpPr>
            <a:spLocks noGrp="1"/>
          </p:cNvSpPr>
          <p:nvPr>
            <p:ph type="sldNum" sz="quarter" idx="12"/>
          </p:nvPr>
        </p:nvSpPr>
        <p:spPr/>
        <p:txBody>
          <a:bodyPr/>
          <a:lstStyle/>
          <a:p>
            <a:fld id="{19120E01-86FD-41AC-905D-EA2E5C2C3525}" type="slidenum">
              <a:rPr lang="sl-SI" smtClean="0"/>
              <a:pPr/>
              <a:t>35</a:t>
            </a:fld>
            <a:endParaRPr lang="sl-SI"/>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grada vsebine 5"/>
          <p:cNvSpPr>
            <a:spLocks noGrp="1"/>
          </p:cNvSpPr>
          <p:nvPr>
            <p:ph idx="1"/>
          </p:nvPr>
        </p:nvSpPr>
        <p:spPr/>
        <p:txBody>
          <a:bodyPr/>
          <a:lstStyle/>
          <a:p>
            <a:pPr marL="0" indent="0" algn="just">
              <a:buNone/>
            </a:pPr>
            <a:r>
              <a:rPr lang="sl-SI" sz="2400" b="1" dirty="0" smtClean="0">
                <a:solidFill>
                  <a:schemeClr val="tx2"/>
                </a:solidFill>
              </a:rPr>
              <a:t>Kdo smo:</a:t>
            </a:r>
          </a:p>
          <a:p>
            <a:pPr marL="0" indent="0" algn="just">
              <a:buNone/>
            </a:pPr>
            <a:r>
              <a:rPr lang="sl-SI" sz="2400" dirty="0" smtClean="0"/>
              <a:t>Društvo študentov invalidov Slovenije je nevladna, neprofitna in reprezentativna invalidska organizacija. Združuje študente vseh vrst in stopenj invalidnosti. Delujemo v Ljubljani in Mariboru, naš osnovni namen pa je izboljšanje študijskih in življenjskih pogojev za študente invalide.</a:t>
            </a:r>
          </a:p>
          <a:p>
            <a:pPr>
              <a:buNone/>
            </a:pPr>
            <a:endParaRPr lang="sl-SI" dirty="0"/>
          </a:p>
        </p:txBody>
      </p:sp>
      <p:pic>
        <p:nvPicPr>
          <p:cNvPr id="7" name="Slika 6"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5" name="Slika 4"/>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lstStyle/>
          <a:p>
            <a:pPr marL="0" algn="just">
              <a:buNone/>
            </a:pPr>
            <a:endParaRPr lang="sl-SI" sz="2400" dirty="0" smtClean="0"/>
          </a:p>
          <a:p>
            <a:pPr marL="0" algn="just">
              <a:buNone/>
            </a:pPr>
            <a:r>
              <a:rPr lang="sl-SI" sz="2400" dirty="0" smtClean="0"/>
              <a:t>Eden od namenov društva je tudi ozaveščanje strokovne in širše javnosti o problematiki invalidov. Izvajamo najrazličnejše delavnice in seminarje za izboljšanje poznavanja potreb študentov invalidov pri vključevanju v različne oblike formalnega in neformalnega izobraževanja. </a:t>
            </a:r>
          </a:p>
          <a:p>
            <a:pPr>
              <a:buNone/>
            </a:pPr>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marL="0" indent="0">
              <a:buNone/>
            </a:pPr>
            <a:r>
              <a:rPr lang="sl-SI" sz="2400" b="1" dirty="0" smtClean="0">
                <a:solidFill>
                  <a:schemeClr val="tx2"/>
                </a:solidFill>
                <a:latin typeface="Times New Roman" pitchFamily="18" charset="0"/>
                <a:cs typeface="Times New Roman" pitchFamily="18" charset="0"/>
              </a:rPr>
              <a:t>Namen delavnic Izkušnja spreminja:</a:t>
            </a:r>
          </a:p>
          <a:p>
            <a:pPr marL="0" indent="0" algn="just">
              <a:buNone/>
            </a:pPr>
            <a:r>
              <a:rPr lang="sl-SI" sz="2400" dirty="0" smtClean="0">
                <a:latin typeface="Times New Roman" pitchFamily="18" charset="0"/>
                <a:cs typeface="Times New Roman" pitchFamily="18" charset="0"/>
              </a:rPr>
              <a:t>Udeleženci delavnic bodo skozi različne simulacije in pripomočke, ki jih uporabljajo invalidi, spoznali, kako funkcionirajo osebe z določeno vrsto invalidnosti in kakšne so njihove ovire. Slišati izkušnjo ali poslušati teorijo je sicer koristno, ampak dejanska izkušnja doprinese večje razumevanje človeka in njegovih težav. </a:t>
            </a:r>
          </a:p>
          <a:p>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971600" y="5949280"/>
            <a:ext cx="7704856" cy="720080"/>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1412776"/>
            <a:ext cx="8229600" cy="4525963"/>
          </a:xfrm>
        </p:spPr>
        <p:txBody>
          <a:bodyPr>
            <a:normAutofit/>
          </a:bodyPr>
          <a:lstStyle/>
          <a:p>
            <a:pPr marL="0" indent="0">
              <a:buNone/>
            </a:pPr>
            <a:r>
              <a:rPr lang="sl-SI" sz="2400" b="1" dirty="0" smtClean="0">
                <a:solidFill>
                  <a:schemeClr val="tx2"/>
                </a:solidFill>
              </a:rPr>
              <a:t>Ciljna skupina:</a:t>
            </a:r>
          </a:p>
          <a:p>
            <a:pPr marL="0" indent="0" algn="just">
              <a:buNone/>
            </a:pPr>
            <a:r>
              <a:rPr lang="sl-SI" sz="2400" dirty="0" smtClean="0"/>
              <a:t>Ciljna skupina so javni uslužbenci na ministrstvih ter dvanajstih izbranih upravnih enotah oz. občinah po Sloveniji. Vabljeni bodo vsi zaposleni, še posebej zaželeno pa bo, da se delavnic udeležijo tisti, ki prihajajo v neposreden stik z invalidi. S podporo Ministrstva za delo, družino, socialne zadeve in enake možnosti  si bomo prizadevali, da bodo med udeleženci tudi ministri iz posameznih resorjev, zaposleni v njihovih kabinetih ter tudi direktorji direktoratov. S tem bodo dali najboljši zgled ostalim zaposlenim.</a:t>
            </a:r>
          </a:p>
          <a:p>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grada vsebine 5"/>
          <p:cNvSpPr>
            <a:spLocks noGrp="1"/>
          </p:cNvSpPr>
          <p:nvPr>
            <p:ph sz="half" idx="1"/>
          </p:nvPr>
        </p:nvSpPr>
        <p:spPr>
          <a:xfrm>
            <a:off x="457200" y="2060849"/>
            <a:ext cx="7355160" cy="3384376"/>
          </a:xfrm>
        </p:spPr>
        <p:txBody>
          <a:bodyPr>
            <a:normAutofit/>
          </a:bodyPr>
          <a:lstStyle/>
          <a:p>
            <a:pPr algn="just"/>
            <a:r>
              <a:rPr lang="sl-SI" sz="2400" dirty="0" smtClean="0"/>
              <a:t>Večja ozaveščenost slovenske družbe o vprašanjih ter boljši seznanjenosti invalidov o njihovih pravicah;</a:t>
            </a:r>
          </a:p>
          <a:p>
            <a:pPr>
              <a:buNone/>
            </a:pPr>
            <a:endParaRPr lang="sl-SI" dirty="0" smtClean="0"/>
          </a:p>
          <a:p>
            <a:pPr>
              <a:buNone/>
            </a:pPr>
            <a:endParaRPr lang="sl-SI" dirty="0" smtClean="0"/>
          </a:p>
        </p:txBody>
      </p:sp>
      <p:pic>
        <p:nvPicPr>
          <p:cNvPr id="1026" name="Picture 2" descr="D:\Users\STajnik\Desktop\Faces.jpg"/>
          <p:cNvPicPr>
            <a:picLocks noChangeAspect="1" noChangeArrowheads="1"/>
          </p:cNvPicPr>
          <p:nvPr/>
        </p:nvPicPr>
        <p:blipFill>
          <a:blip r:embed="rId2" cstate="print"/>
          <a:srcRect/>
          <a:stretch>
            <a:fillRect/>
          </a:stretch>
        </p:blipFill>
        <p:spPr bwMode="auto">
          <a:xfrm>
            <a:off x="7236296" y="188640"/>
            <a:ext cx="1728192" cy="1710910"/>
          </a:xfrm>
          <a:prstGeom prst="rect">
            <a:avLst/>
          </a:prstGeom>
          <a:noFill/>
        </p:spPr>
      </p:pic>
      <p:sp>
        <p:nvSpPr>
          <p:cNvPr id="8" name="PoljeZBesedilom 7"/>
          <p:cNvSpPr txBox="1"/>
          <p:nvPr/>
        </p:nvSpPr>
        <p:spPr>
          <a:xfrm>
            <a:off x="2339752" y="1340768"/>
            <a:ext cx="3633687" cy="461665"/>
          </a:xfrm>
          <a:prstGeom prst="rect">
            <a:avLst/>
          </a:prstGeom>
          <a:noFill/>
        </p:spPr>
        <p:txBody>
          <a:bodyPr wrap="none" rtlCol="0">
            <a:spAutoFit/>
          </a:bodyPr>
          <a:lstStyle/>
          <a:p>
            <a:r>
              <a:rPr lang="sl-SI" sz="2400" b="1" dirty="0" smtClean="0">
                <a:solidFill>
                  <a:schemeClr val="tx2"/>
                </a:solidFill>
              </a:rPr>
              <a:t>KAKO BOMO TO DOSEGLI? </a:t>
            </a:r>
            <a:endParaRPr lang="sl-SI" sz="2400" b="1" dirty="0">
              <a:solidFill>
                <a:schemeClr val="tx2"/>
              </a:solidFill>
            </a:endParaRPr>
          </a:p>
        </p:txBody>
      </p:sp>
      <p:pic>
        <p:nvPicPr>
          <p:cNvPr id="5123" name="Picture 3" descr="D:\Users\STajnik\Desktop\11218526_367537230116400_4798667562044345085_n.jpg"/>
          <p:cNvPicPr>
            <a:picLocks noChangeAspect="1" noChangeArrowheads="1"/>
          </p:cNvPicPr>
          <p:nvPr/>
        </p:nvPicPr>
        <p:blipFill>
          <a:blip r:embed="rId3" cstate="print"/>
          <a:srcRect/>
          <a:stretch>
            <a:fillRect/>
          </a:stretch>
        </p:blipFill>
        <p:spPr bwMode="auto">
          <a:xfrm>
            <a:off x="5004048" y="3645024"/>
            <a:ext cx="2352000" cy="1764000"/>
          </a:xfrm>
          <a:prstGeom prst="rect">
            <a:avLst/>
          </a:prstGeom>
          <a:noFill/>
        </p:spPr>
      </p:pic>
      <p:pic>
        <p:nvPicPr>
          <p:cNvPr id="5125" name="Picture 5" descr="D:\Users\STajnik\Desktop\11218476_367538536782936_7449097063025293744_n.jpg"/>
          <p:cNvPicPr>
            <a:picLocks noChangeAspect="1" noChangeArrowheads="1"/>
          </p:cNvPicPr>
          <p:nvPr/>
        </p:nvPicPr>
        <p:blipFill>
          <a:blip r:embed="rId4" cstate="print"/>
          <a:srcRect/>
          <a:stretch>
            <a:fillRect/>
          </a:stretch>
        </p:blipFill>
        <p:spPr bwMode="auto">
          <a:xfrm>
            <a:off x="1043608" y="3645024"/>
            <a:ext cx="2663438" cy="1778400"/>
          </a:xfrm>
          <a:prstGeom prst="rect">
            <a:avLst/>
          </a:prstGeom>
          <a:noFill/>
        </p:spPr>
      </p:pic>
      <p:pic>
        <p:nvPicPr>
          <p:cNvPr id="9" name="Slika 8" descr="F:\ZMOREMO\LOGOTIPI PARTNERJEV\logotip partnerji projekta\logotip partnerji projekta.jpg"/>
          <p:cNvPicPr/>
          <p:nvPr/>
        </p:nvPicPr>
        <p:blipFill>
          <a:blip r:embed="rId5" cstate="print"/>
          <a:srcRect/>
          <a:stretch>
            <a:fillRect/>
          </a:stretch>
        </p:blipFill>
        <p:spPr bwMode="auto">
          <a:xfrm>
            <a:off x="611560" y="5949280"/>
            <a:ext cx="7704856" cy="720080"/>
          </a:xfrm>
          <a:prstGeom prst="rect">
            <a:avLst/>
          </a:prstGeom>
          <a:noFill/>
          <a:ln w="9525">
            <a:noFill/>
            <a:miter lim="800000"/>
            <a:headEnd/>
            <a:tailEnd/>
          </a:ln>
        </p:spPr>
      </p:pic>
      <p:pic>
        <p:nvPicPr>
          <p:cNvPr id="10" name="Slika 9"/>
          <p:cNvPicPr/>
          <p:nvPr/>
        </p:nvPicPr>
        <p:blipFill>
          <a:blip r:embed="rId6"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1556792"/>
            <a:ext cx="8229600" cy="4525963"/>
          </a:xfrm>
        </p:spPr>
        <p:txBody>
          <a:bodyPr>
            <a:normAutofit/>
          </a:bodyPr>
          <a:lstStyle/>
          <a:p>
            <a:pPr marL="0" indent="0">
              <a:buNone/>
            </a:pPr>
            <a:r>
              <a:rPr lang="sl-SI" sz="2400" b="1" dirty="0" smtClean="0">
                <a:solidFill>
                  <a:schemeClr val="tx2"/>
                </a:solidFill>
                <a:latin typeface="Century Gothic" panose="020B0502020202020204" pitchFamily="34" charset="0"/>
              </a:rPr>
              <a:t>Vsebina in potek delavnic:</a:t>
            </a:r>
          </a:p>
          <a:p>
            <a:pPr marL="0" indent="0" algn="just">
              <a:buNone/>
            </a:pPr>
            <a:r>
              <a:rPr lang="sl-SI" sz="2400" dirty="0" smtClean="0">
                <a:latin typeface="Calibri" pitchFamily="34" charset="0"/>
              </a:rPr>
              <a:t>Udeleženci bodo ob pomoči različnih simulacij in pripomočkov izkusili, kako v življenju funkcionirajo slepe, slabovidne, gluhe, naglušne ter gibalno ovirane osebe.</a:t>
            </a:r>
          </a:p>
          <a:p>
            <a:pPr marL="0" indent="0" algn="just">
              <a:buNone/>
            </a:pPr>
            <a:endParaRPr lang="sl-SI" sz="2400" dirty="0" smtClean="0">
              <a:latin typeface="Calibri" pitchFamily="34" charset="0"/>
            </a:endParaRPr>
          </a:p>
          <a:p>
            <a:pPr marL="0" indent="0" algn="just">
              <a:buNone/>
            </a:pPr>
            <a:r>
              <a:rPr lang="sl-SI" sz="2400" dirty="0" smtClean="0">
                <a:latin typeface="Calibri" pitchFamily="34" charset="0"/>
              </a:rPr>
              <a:t>Delavnice se izvajajo v obliki sejma, tako da vzporedno potekajo 4 različne delavnice, na katerih udeleženci sami izbirajo, ali se bodo udeležili vseh ali le nekaterih. </a:t>
            </a:r>
          </a:p>
          <a:p>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899592" y="5805264"/>
            <a:ext cx="7704856" cy="720080"/>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95536" y="1700808"/>
            <a:ext cx="8229600" cy="4525963"/>
          </a:xfrm>
        </p:spPr>
        <p:txBody>
          <a:bodyPr>
            <a:normAutofit/>
          </a:bodyPr>
          <a:lstStyle/>
          <a:p>
            <a:r>
              <a:rPr lang="sl-SI" sz="2000" dirty="0" smtClean="0">
                <a:latin typeface="Calibri" pitchFamily="34" charset="0"/>
              </a:rPr>
              <a:t>Delavnica VID </a:t>
            </a:r>
          </a:p>
          <a:p>
            <a:pPr marL="0" indent="0">
              <a:buNone/>
            </a:pPr>
            <a:r>
              <a:rPr lang="sl-SI" sz="2000" dirty="0" smtClean="0">
                <a:latin typeface="Calibri" pitchFamily="34" charset="0"/>
              </a:rPr>
              <a:t>Udeleženci se preizkusili v hoji in orientaciji s pomočjo bele palice za slepe. S pomočjo simulacijskih očal pa spoznavajo različne oblike slabovidnosti.</a:t>
            </a:r>
          </a:p>
          <a:p>
            <a:pPr marL="0" indent="0">
              <a:buNone/>
            </a:pPr>
            <a:endParaRPr lang="sl-SI" sz="2000" dirty="0" smtClean="0">
              <a:latin typeface="Calibri" pitchFamily="34" charset="0"/>
            </a:endParaRPr>
          </a:p>
          <a:p>
            <a:pPr marL="0" indent="0"/>
            <a:r>
              <a:rPr lang="sl-SI" sz="2000" dirty="0" smtClean="0">
                <a:latin typeface="Calibri" pitchFamily="34" charset="0"/>
              </a:rPr>
              <a:t>   Delavnica »VZEMI, ČE LAHKO«</a:t>
            </a:r>
          </a:p>
          <a:p>
            <a:pPr marL="0" indent="0">
              <a:buNone/>
            </a:pPr>
            <a:r>
              <a:rPr lang="sl-SI" sz="2000" dirty="0" smtClean="0">
                <a:latin typeface="Calibri" pitchFamily="34" charset="0"/>
              </a:rPr>
              <a:t>V tem sklopu udeleženci izkusijo kako je če imate težave s fino motoriko.</a:t>
            </a:r>
          </a:p>
          <a:p>
            <a:pPr marL="0" indent="0">
              <a:buNone/>
            </a:pPr>
            <a:endParaRPr lang="sl-SI" sz="2000" dirty="0" smtClean="0">
              <a:latin typeface="Calibri" pitchFamily="34" charset="0"/>
            </a:endParaRPr>
          </a:p>
          <a:p>
            <a:pPr marL="0" indent="0"/>
            <a:r>
              <a:rPr lang="sl-SI" sz="2000" dirty="0" smtClean="0">
                <a:latin typeface="Calibri" pitchFamily="34" charset="0"/>
              </a:rPr>
              <a:t>   Delavnica VOŽNJE Z INVALIDSKIM VOZIČKOM</a:t>
            </a:r>
          </a:p>
          <a:p>
            <a:pPr marL="0" indent="0">
              <a:buNone/>
            </a:pPr>
            <a:r>
              <a:rPr lang="sl-SI" sz="2000" dirty="0" smtClean="0">
                <a:latin typeface="Calibri" pitchFamily="34" charset="0"/>
              </a:rPr>
              <a:t>Udeleženci preizkušajo, kako se gibajo osebe na invalidskih vozičkih.</a:t>
            </a:r>
          </a:p>
          <a:p>
            <a:pPr marL="0" indent="0">
              <a:buNone/>
            </a:pPr>
            <a:endParaRPr lang="sl-SI" sz="2000" dirty="0" smtClean="0">
              <a:latin typeface="Calibri" pitchFamily="34" charset="0"/>
            </a:endParaRPr>
          </a:p>
          <a:p>
            <a:pPr marL="0" indent="0"/>
            <a:r>
              <a:rPr lang="sl-SI" sz="2000" dirty="0" smtClean="0">
                <a:latin typeface="Calibri" pitchFamily="34" charset="0"/>
              </a:rPr>
              <a:t>   Delavnica »KAKO ODBER JE MOJ SLUH?«</a:t>
            </a:r>
          </a:p>
          <a:p>
            <a:pPr marL="0" indent="0">
              <a:buNone/>
            </a:pPr>
            <a:r>
              <a:rPr lang="sl-SI" sz="2000" dirty="0" smtClean="0">
                <a:latin typeface="Calibri" pitchFamily="34" charset="0"/>
              </a:rPr>
              <a:t>Udeleženci spoznavajo svet gluhote in naglušnosti.</a:t>
            </a:r>
            <a:endParaRPr lang="sl-SI" sz="2000" dirty="0">
              <a:latin typeface="Calibri" pitchFamily="34" charset="0"/>
            </a:endParaRPr>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827584" y="6137920"/>
            <a:ext cx="7704856" cy="720080"/>
          </a:xfrm>
          <a:prstGeom prst="rect">
            <a:avLst/>
          </a:prstGeom>
          <a:noFill/>
          <a:ln w="9525">
            <a:noFill/>
            <a:miter lim="800000"/>
            <a:headEnd/>
            <a:tailEnd/>
          </a:ln>
        </p:spPr>
      </p:pic>
      <p:sp>
        <p:nvSpPr>
          <p:cNvPr id="6" name="Pravokotnik 5"/>
          <p:cNvSpPr/>
          <p:nvPr/>
        </p:nvSpPr>
        <p:spPr>
          <a:xfrm>
            <a:off x="395536" y="1268760"/>
            <a:ext cx="6840760" cy="461665"/>
          </a:xfrm>
          <a:prstGeom prst="rect">
            <a:avLst/>
          </a:prstGeom>
        </p:spPr>
        <p:txBody>
          <a:bodyPr wrap="square">
            <a:spAutoFit/>
          </a:bodyPr>
          <a:lstStyle/>
          <a:p>
            <a:r>
              <a:rPr lang="sl-SI" sz="2400" b="1" dirty="0" smtClean="0">
                <a:solidFill>
                  <a:schemeClr val="tx2"/>
                </a:solidFill>
                <a:latin typeface="Calibri" pitchFamily="34" charset="0"/>
              </a:rPr>
              <a:t>Na voljo bodo naslednje delavnice: </a:t>
            </a:r>
          </a:p>
        </p:txBody>
      </p:sp>
      <p:pic>
        <p:nvPicPr>
          <p:cNvPr id="7" name="Slika 6"/>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marL="0" indent="0">
              <a:buNone/>
            </a:pPr>
            <a:r>
              <a:rPr lang="sl-SI" sz="2600" b="1" dirty="0" smtClean="0">
                <a:solidFill>
                  <a:schemeClr val="tx2"/>
                </a:solidFill>
              </a:rPr>
              <a:t>Pričakovani rezultati:</a:t>
            </a:r>
          </a:p>
          <a:p>
            <a:pPr marL="0" indent="0" algn="just">
              <a:buNone/>
            </a:pPr>
            <a:r>
              <a:rPr lang="sl-SI" sz="2400" dirty="0" smtClean="0"/>
              <a:t>Pričakovan rezultat delavnic je večja ozaveščenost javnih uslužbencev o posameznih vrstah invalidnosti. Osebna izkušnja jim bo pomagala spreminjati njihov odnos do invalidov. Dobili bodo tudi praktične nasvete, kako se soočiti z invalidi. Spremembe se sicer vidne v daljšem časovnem obdobju, lahko pa že mali koraki prispevajo k procesu spreminjanja odnosa. Pri tem ima osebna izkušnja veliko vlogo, zato smo se tudi odločili za tovrstne delavnice. </a:t>
            </a:r>
          </a:p>
          <a:p>
            <a:pPr>
              <a:buNone/>
            </a:pPr>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827584" y="6137920"/>
            <a:ext cx="7704856" cy="720080"/>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27585" y="1484785"/>
            <a:ext cx="3528392" cy="26436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Slika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2708920"/>
            <a:ext cx="3888432" cy="29163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Slika 6" descr="F:\ZMOREMO\LOGOTIPI PARTNERJEV\logotip partnerji projekta\logotip partnerji projekta.jpg"/>
          <p:cNvPicPr/>
          <p:nvPr/>
        </p:nvPicPr>
        <p:blipFill>
          <a:blip r:embed="rId4" cstate="print"/>
          <a:srcRect/>
          <a:stretch>
            <a:fillRect/>
          </a:stretch>
        </p:blipFill>
        <p:spPr bwMode="auto">
          <a:xfrm>
            <a:off x="755576" y="5949280"/>
            <a:ext cx="7704856" cy="720080"/>
          </a:xfrm>
          <a:prstGeom prst="rect">
            <a:avLst/>
          </a:prstGeom>
          <a:noFill/>
          <a:ln w="9525">
            <a:noFill/>
            <a:miter lim="800000"/>
            <a:headEnd/>
            <a:tailEnd/>
          </a:ln>
        </p:spPr>
      </p:pic>
      <p:pic>
        <p:nvPicPr>
          <p:cNvPr id="8" name="Slika 7"/>
          <p:cNvPicPr/>
          <p:nvPr/>
        </p:nvPicPr>
        <p:blipFill>
          <a:blip r:embed="rId5"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39375" y="1628800"/>
            <a:ext cx="4209330" cy="31589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Slika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60032" y="2348880"/>
            <a:ext cx="4177730" cy="3133298"/>
          </a:xfrm>
          <a:prstGeom prst="snip2DiagRect">
            <a:avLst>
              <a:gd name="adj1" fmla="val 0"/>
              <a:gd name="adj2" fmla="val 23275"/>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Slika 5"/>
          <p:cNvPicPr/>
          <p:nvPr/>
        </p:nvPicPr>
        <p:blipFill>
          <a:blip r:embed="rId4" cstate="print"/>
          <a:srcRect t="22800" b="43672"/>
          <a:stretch>
            <a:fillRect/>
          </a:stretch>
        </p:blipFill>
        <p:spPr bwMode="auto">
          <a:xfrm>
            <a:off x="395536" y="188640"/>
            <a:ext cx="4248472" cy="1080120"/>
          </a:xfrm>
          <a:prstGeom prst="rect">
            <a:avLst/>
          </a:prstGeom>
          <a:noFill/>
          <a:ln w="9525" algn="in">
            <a:noFill/>
            <a:miter lim="800000"/>
            <a:headEnd/>
            <a:tailEnd/>
          </a:ln>
          <a:effectLst/>
        </p:spPr>
      </p:pic>
      <p:pic>
        <p:nvPicPr>
          <p:cNvPr id="7" name="Slika 6" descr="F:\ZMOREMO\LOGOTIPI PARTNERJEV\logotip partnerji projekta\logotip partnerji projekta.jpg"/>
          <p:cNvPicPr/>
          <p:nvPr/>
        </p:nvPicPr>
        <p:blipFill>
          <a:blip r:embed="rId5" cstate="print"/>
          <a:srcRect/>
          <a:stretch>
            <a:fillRect/>
          </a:stretch>
        </p:blipFill>
        <p:spPr bwMode="auto">
          <a:xfrm>
            <a:off x="899592" y="5805264"/>
            <a:ext cx="7704856" cy="7200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grada vsebine 4"/>
          <p:cNvSpPr>
            <a:spLocks noGrp="1"/>
          </p:cNvSpPr>
          <p:nvPr>
            <p:ph idx="1"/>
          </p:nvPr>
        </p:nvSpPr>
        <p:spPr>
          <a:xfrm>
            <a:off x="457200" y="764704"/>
            <a:ext cx="8229600" cy="5361459"/>
          </a:xfrm>
        </p:spPr>
        <p:txBody>
          <a:bodyPr/>
          <a:lstStyle/>
          <a:p>
            <a:pPr algn="ctr">
              <a:buNone/>
            </a:pPr>
            <a:r>
              <a:rPr lang="sl-SI" sz="2800" b="1" dirty="0" smtClean="0">
                <a:solidFill>
                  <a:schemeClr val="tx2"/>
                </a:solidFill>
                <a:cs typeface="Andalus" pitchFamily="18" charset="-78"/>
              </a:rPr>
              <a:t>I N F O R M A C I J E </a:t>
            </a:r>
            <a:endParaRPr lang="sl-SI" sz="2800" b="1" dirty="0" smtClean="0">
              <a:solidFill>
                <a:schemeClr val="tx2"/>
              </a:solidFill>
            </a:endParaRPr>
          </a:p>
          <a:p>
            <a:pPr algn="ctr">
              <a:lnSpc>
                <a:spcPct val="80000"/>
              </a:lnSpc>
              <a:buNone/>
            </a:pPr>
            <a:endParaRPr lang="sl-SI" b="1" dirty="0" smtClean="0">
              <a:solidFill>
                <a:srgbClr val="0070C0"/>
              </a:solidFill>
            </a:endParaRPr>
          </a:p>
          <a:p>
            <a:pPr algn="ctr">
              <a:lnSpc>
                <a:spcPct val="80000"/>
              </a:lnSpc>
              <a:buNone/>
            </a:pPr>
            <a:r>
              <a:rPr lang="sl-SI" sz="2800" b="1" dirty="0" smtClean="0"/>
              <a:t>DŠIS</a:t>
            </a:r>
          </a:p>
          <a:p>
            <a:pPr>
              <a:lnSpc>
                <a:spcPct val="80000"/>
              </a:lnSpc>
              <a:buNone/>
            </a:pPr>
            <a:endParaRPr lang="sl-SI" sz="2000" b="1" dirty="0" smtClean="0">
              <a:solidFill>
                <a:srgbClr val="0070C0"/>
              </a:solidFill>
            </a:endParaRPr>
          </a:p>
          <a:p>
            <a:pPr algn="ctr">
              <a:lnSpc>
                <a:spcPct val="80000"/>
              </a:lnSpc>
              <a:buNone/>
            </a:pPr>
            <a:r>
              <a:rPr lang="sl-SI" sz="2000" b="1" dirty="0" smtClean="0"/>
              <a:t>  Društvo študentov invalidov Slovenije</a:t>
            </a:r>
            <a:endParaRPr lang="sl-SI" sz="2400" b="1" dirty="0" smtClean="0"/>
          </a:p>
          <a:p>
            <a:pPr>
              <a:lnSpc>
                <a:spcPct val="80000"/>
              </a:lnSpc>
            </a:pPr>
            <a:endParaRPr lang="sl-SI" sz="2000" b="1" dirty="0" smtClean="0">
              <a:solidFill>
                <a:srgbClr val="0070C0"/>
              </a:solidFill>
            </a:endParaRPr>
          </a:p>
          <a:p>
            <a:pPr>
              <a:lnSpc>
                <a:spcPct val="80000"/>
              </a:lnSpc>
              <a:buNone/>
            </a:pPr>
            <a:endParaRPr lang="sl-SI" sz="2000" b="1" dirty="0" smtClean="0">
              <a:solidFill>
                <a:srgbClr val="0070C0"/>
              </a:solidFill>
            </a:endParaRPr>
          </a:p>
          <a:p>
            <a:pPr lvl="4">
              <a:lnSpc>
                <a:spcPct val="80000"/>
              </a:lnSpc>
            </a:pPr>
            <a:r>
              <a:rPr lang="sl-SI" b="1" dirty="0" smtClean="0">
                <a:solidFill>
                  <a:schemeClr val="tx2"/>
                </a:solidFill>
              </a:rPr>
              <a:t>Naslov: 1000 Ljubljana, Kardeljeva ploščad 5</a:t>
            </a:r>
          </a:p>
          <a:p>
            <a:pPr lvl="4">
              <a:lnSpc>
                <a:spcPct val="80000"/>
              </a:lnSpc>
            </a:pPr>
            <a:r>
              <a:rPr lang="sl-SI" b="1" dirty="0" smtClean="0">
                <a:solidFill>
                  <a:schemeClr val="tx2"/>
                </a:solidFill>
              </a:rPr>
              <a:t>Telefon: + 386 01 565 33 51, faks 01 565 33 53</a:t>
            </a:r>
          </a:p>
          <a:p>
            <a:pPr lvl="4">
              <a:lnSpc>
                <a:spcPct val="80000"/>
              </a:lnSpc>
            </a:pPr>
            <a:r>
              <a:rPr lang="sl-SI" b="1" dirty="0" smtClean="0">
                <a:solidFill>
                  <a:schemeClr val="tx2"/>
                </a:solidFill>
              </a:rPr>
              <a:t>E-pošta: </a:t>
            </a:r>
            <a:r>
              <a:rPr lang="sl-SI" b="1" dirty="0" err="1" smtClean="0">
                <a:solidFill>
                  <a:schemeClr val="tx2"/>
                </a:solidFill>
              </a:rPr>
              <a:t>info</a:t>
            </a:r>
            <a:r>
              <a:rPr lang="sl-SI" b="1" dirty="0" smtClean="0">
                <a:solidFill>
                  <a:schemeClr val="tx2"/>
                </a:solidFill>
              </a:rPr>
              <a:t>@</a:t>
            </a:r>
            <a:r>
              <a:rPr lang="sl-SI" b="1" dirty="0" err="1" smtClean="0">
                <a:solidFill>
                  <a:schemeClr val="tx2"/>
                </a:solidFill>
              </a:rPr>
              <a:t>dsis</a:t>
            </a:r>
            <a:r>
              <a:rPr lang="sl-SI" b="1" dirty="0" smtClean="0">
                <a:solidFill>
                  <a:schemeClr val="tx2"/>
                </a:solidFill>
              </a:rPr>
              <a:t>-</a:t>
            </a:r>
            <a:r>
              <a:rPr lang="sl-SI" b="1" dirty="0" err="1" smtClean="0">
                <a:solidFill>
                  <a:schemeClr val="tx2"/>
                </a:solidFill>
              </a:rPr>
              <a:t>drustvo.si</a:t>
            </a:r>
            <a:endParaRPr lang="sl-SI" b="1" dirty="0" smtClean="0">
              <a:solidFill>
                <a:schemeClr val="tx2"/>
              </a:solidFill>
            </a:endParaRPr>
          </a:p>
          <a:p>
            <a:pPr lvl="4">
              <a:lnSpc>
                <a:spcPct val="80000"/>
              </a:lnSpc>
            </a:pPr>
            <a:r>
              <a:rPr lang="sl-SI" b="1" dirty="0" smtClean="0">
                <a:solidFill>
                  <a:schemeClr val="tx2"/>
                </a:solidFill>
              </a:rPr>
              <a:t>Spletna stran: </a:t>
            </a:r>
            <a:r>
              <a:rPr lang="sl-SI" b="1" dirty="0" err="1" smtClean="0">
                <a:solidFill>
                  <a:schemeClr val="tx2"/>
                </a:solidFill>
              </a:rPr>
              <a:t>www.dsis</a:t>
            </a:r>
            <a:r>
              <a:rPr lang="sl-SI" b="1" dirty="0" smtClean="0">
                <a:solidFill>
                  <a:schemeClr val="tx2"/>
                </a:solidFill>
              </a:rPr>
              <a:t>-</a:t>
            </a:r>
            <a:r>
              <a:rPr lang="sl-SI" b="1" dirty="0" err="1" smtClean="0">
                <a:solidFill>
                  <a:schemeClr val="tx2"/>
                </a:solidFill>
              </a:rPr>
              <a:t>drustvo.si</a:t>
            </a:r>
            <a:endParaRPr lang="sl-SI" dirty="0" smtClean="0">
              <a:solidFill>
                <a:schemeClr val="tx2"/>
              </a:solidFill>
            </a:endParaRPr>
          </a:p>
          <a:p>
            <a:pPr>
              <a:buNone/>
            </a:pPr>
            <a:endParaRPr lang="sl-SI" dirty="0"/>
          </a:p>
        </p:txBody>
      </p:sp>
      <p:pic>
        <p:nvPicPr>
          <p:cNvPr id="7" name="Slika 6"/>
          <p:cNvPicPr/>
          <p:nvPr/>
        </p:nvPicPr>
        <p:blipFill>
          <a:blip r:embed="rId2" cstate="print"/>
          <a:srcRect t="22800" b="43672"/>
          <a:stretch>
            <a:fillRect/>
          </a:stretch>
        </p:blipFill>
        <p:spPr bwMode="auto">
          <a:xfrm>
            <a:off x="467544" y="188640"/>
            <a:ext cx="3672408" cy="720080"/>
          </a:xfrm>
          <a:prstGeom prst="rect">
            <a:avLst/>
          </a:prstGeom>
          <a:noFill/>
          <a:ln w="9525" algn="in">
            <a:noFill/>
            <a:miter lim="800000"/>
            <a:headEnd/>
            <a:tailEnd/>
          </a:ln>
          <a:effectLst/>
        </p:spPr>
      </p:pic>
      <p:pic>
        <p:nvPicPr>
          <p:cNvPr id="8" name="Slika 7"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2780928"/>
            <a:ext cx="8229600" cy="1143000"/>
          </a:xfrm>
        </p:spPr>
        <p:txBody>
          <a:bodyPr/>
          <a:lstStyle/>
          <a:p>
            <a:r>
              <a:rPr lang="sl-SI" b="1" dirty="0" smtClean="0">
                <a:solidFill>
                  <a:schemeClr val="tx2"/>
                </a:solidFill>
              </a:rPr>
              <a:t>HVALA ZA VAŠO POZORNOST!</a:t>
            </a:r>
            <a:endParaRPr lang="sl-SI" b="1" dirty="0">
              <a:solidFill>
                <a:schemeClr val="tx2"/>
              </a:solidFill>
            </a:endParaRPr>
          </a:p>
        </p:txBody>
      </p:sp>
      <p:pic>
        <p:nvPicPr>
          <p:cNvPr id="3" name="Slika 2"/>
          <p:cNvPicPr/>
          <p:nvPr/>
        </p:nvPicPr>
        <p:blipFill>
          <a:blip r:embed="rId2" cstate="print"/>
          <a:srcRect t="22800" b="43672"/>
          <a:stretch>
            <a:fillRect/>
          </a:stretch>
        </p:blipFill>
        <p:spPr bwMode="auto">
          <a:xfrm>
            <a:off x="539552" y="260648"/>
            <a:ext cx="3672408" cy="720080"/>
          </a:xfrm>
          <a:prstGeom prst="rect">
            <a:avLst/>
          </a:prstGeom>
          <a:noFill/>
          <a:ln w="9525" algn="in">
            <a:noFill/>
            <a:miter lim="800000"/>
            <a:headEnd/>
            <a:tailEnd/>
          </a:ln>
          <a:effectLst/>
        </p:spPr>
      </p:pic>
      <p:pic>
        <p:nvPicPr>
          <p:cNvPr id="4" name="Slika 3" descr="F:\ZMOREMO\LOGOTIPI PARTNERJEV\logotip partnerji projekta\logotip partnerji projekta.jpg"/>
          <p:cNvPicPr/>
          <p:nvPr/>
        </p:nvPicPr>
        <p:blipFill>
          <a:blip r:embed="rId3" cstate="print"/>
          <a:srcRect/>
          <a:stretch>
            <a:fillRect/>
          </a:stretch>
        </p:blipFill>
        <p:spPr bwMode="auto">
          <a:xfrm>
            <a:off x="899592" y="5805264"/>
            <a:ext cx="7704856" cy="7200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p:txBody>
          <a:bodyPr/>
          <a:lstStyle/>
          <a:p>
            <a:pPr algn="just"/>
            <a:r>
              <a:rPr lang="sl-SI" sz="2400" dirty="0" smtClean="0"/>
              <a:t>Večja dostopnost grajenega okolja in informacij ter s tem boljše možnosti za samostojno življenje invalidov in njihovo vključenost v družbo;</a:t>
            </a:r>
          </a:p>
          <a:p>
            <a:pPr>
              <a:buNone/>
            </a:pPr>
            <a:endParaRPr lang="sl-SI" dirty="0"/>
          </a:p>
        </p:txBody>
      </p:sp>
      <p:pic>
        <p:nvPicPr>
          <p:cNvPr id="8" name="Picture 4" descr="D:\Users\STajnik\Desktop\priloga-bivanje-inva_2.jpg"/>
          <p:cNvPicPr>
            <a:picLocks noGrp="1" noChangeAspect="1" noChangeArrowheads="1"/>
          </p:cNvPicPr>
          <p:nvPr>
            <p:ph sz="half" idx="2"/>
          </p:nvPr>
        </p:nvPicPr>
        <p:blipFill>
          <a:blip r:embed="rId2" cstate="print"/>
          <a:srcRect/>
          <a:stretch>
            <a:fillRect/>
          </a:stretch>
        </p:blipFill>
        <p:spPr bwMode="auto">
          <a:xfrm>
            <a:off x="5076056" y="1628800"/>
            <a:ext cx="3534544" cy="3456384"/>
          </a:xfrm>
          <a:prstGeom prst="rect">
            <a:avLst/>
          </a:prstGeom>
          <a:noFill/>
        </p:spPr>
      </p:pic>
      <p:pic>
        <p:nvPicPr>
          <p:cNvPr id="6" name="Slika 5" descr="F:\ZMOREMO\LOGOTIPI PARTNERJEV\logotip partnerji projekta\logotip partnerji projekta.jpg"/>
          <p:cNvPicPr/>
          <p:nvPr/>
        </p:nvPicPr>
        <p:blipFill>
          <a:blip r:embed="rId3" cstate="print"/>
          <a:srcRect/>
          <a:stretch>
            <a:fillRect/>
          </a:stretch>
        </p:blipFill>
        <p:spPr bwMode="auto">
          <a:xfrm>
            <a:off x="683568" y="5877272"/>
            <a:ext cx="7704856" cy="720080"/>
          </a:xfrm>
          <a:prstGeom prst="rect">
            <a:avLst/>
          </a:prstGeom>
          <a:noFill/>
          <a:ln w="9525">
            <a:noFill/>
            <a:miter lim="800000"/>
            <a:headEnd/>
            <a:tailEnd/>
          </a:ln>
        </p:spPr>
      </p:pic>
      <p:pic>
        <p:nvPicPr>
          <p:cNvPr id="7" name="Slika 6"/>
          <p:cNvPicPr/>
          <p:nvPr/>
        </p:nvPicPr>
        <p:blipFill>
          <a:blip r:embed="rId4"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600201"/>
            <a:ext cx="8229600" cy="3484984"/>
          </a:xfrm>
        </p:spPr>
        <p:txBody>
          <a:bodyPr/>
          <a:lstStyle/>
          <a:p>
            <a:pPr algn="just"/>
            <a:r>
              <a:rPr lang="sl-SI" dirty="0" smtClean="0"/>
              <a:t>Boljše možnosti za zaposlovanje invalidov, preprečevanje diskriminacije in odpravljanje stereotipov v zvezi z invalidnostjo na odprtem trgu dela;</a:t>
            </a:r>
            <a:endParaRPr lang="sl-SI" dirty="0"/>
          </a:p>
        </p:txBody>
      </p:sp>
      <p:pic>
        <p:nvPicPr>
          <p:cNvPr id="4" name="Slika 3"/>
          <p:cNvPicPr/>
          <p:nvPr/>
        </p:nvPicPr>
        <p:blipFill>
          <a:blip r:embed="rId2" cstate="print"/>
          <a:srcRect t="22800" b="43672"/>
          <a:stretch>
            <a:fillRect/>
          </a:stretch>
        </p:blipFill>
        <p:spPr bwMode="auto">
          <a:xfrm>
            <a:off x="755576" y="116632"/>
            <a:ext cx="4248472" cy="108012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179512" y="5661248"/>
            <a:ext cx="8784976" cy="1052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600201"/>
            <a:ext cx="8229600" cy="3556992"/>
          </a:xfrm>
        </p:spPr>
        <p:txBody>
          <a:bodyPr>
            <a:normAutofit/>
          </a:bodyPr>
          <a:lstStyle/>
          <a:p>
            <a:pPr>
              <a:buNone/>
            </a:pPr>
            <a:r>
              <a:rPr lang="sl-SI" sz="2800" b="1" dirty="0" smtClean="0">
                <a:solidFill>
                  <a:schemeClr val="tx2"/>
                </a:solidFill>
              </a:rPr>
              <a:t>AKTIVNOSTI:</a:t>
            </a:r>
          </a:p>
          <a:p>
            <a:r>
              <a:rPr lang="sl-SI" sz="2400" dirty="0" smtClean="0"/>
              <a:t>24 delavnic (12 slovenskih mest in 13 ministrstev)</a:t>
            </a:r>
          </a:p>
          <a:p>
            <a:r>
              <a:rPr lang="sl-SI" sz="2400" dirty="0" smtClean="0"/>
              <a:t>12 izobraževanj za delodajalce</a:t>
            </a:r>
          </a:p>
          <a:p>
            <a:r>
              <a:rPr lang="sl-SI" sz="2400" dirty="0" smtClean="0"/>
              <a:t>Promocija: Medijska kampanja, promocijski material</a:t>
            </a:r>
          </a:p>
          <a:p>
            <a:r>
              <a:rPr lang="sl-SI" sz="2400" dirty="0" smtClean="0"/>
              <a:t>Izdaja Knjige: Vodnik po pravicah invalidov in lahko berljive različice ponovno po letu 2007</a:t>
            </a:r>
          </a:p>
          <a:p>
            <a:pPr>
              <a:buNone/>
            </a:pPr>
            <a:endParaRPr lang="sl-SI" dirty="0"/>
          </a:p>
        </p:txBody>
      </p:sp>
      <p:pic>
        <p:nvPicPr>
          <p:cNvPr id="5" name="Slika 4" descr="F:\ZMOREMO\LOGOTIPI PARTNERJEV\logotip partnerji projekta\logotip partnerji projekta.jpg"/>
          <p:cNvPicPr/>
          <p:nvPr/>
        </p:nvPicPr>
        <p:blipFill>
          <a:blip r:embed="rId2" cstate="print"/>
          <a:srcRect/>
          <a:stretch>
            <a:fillRect/>
          </a:stretch>
        </p:blipFill>
        <p:spPr bwMode="auto">
          <a:xfrm>
            <a:off x="179512" y="5661248"/>
            <a:ext cx="8784976" cy="1052736"/>
          </a:xfrm>
          <a:prstGeom prst="rect">
            <a:avLst/>
          </a:prstGeom>
          <a:noFill/>
          <a:ln w="9525">
            <a:noFill/>
            <a:miter lim="800000"/>
            <a:headEnd/>
            <a:tailEnd/>
          </a:ln>
        </p:spPr>
      </p:pic>
      <p:pic>
        <p:nvPicPr>
          <p:cNvPr id="6" name="Slika 5"/>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836712"/>
            <a:ext cx="8229600" cy="5289451"/>
          </a:xfrm>
        </p:spPr>
        <p:txBody>
          <a:bodyPr>
            <a:normAutofit/>
          </a:bodyPr>
          <a:lstStyle/>
          <a:p>
            <a:pPr algn="ctr">
              <a:buNone/>
            </a:pPr>
            <a:r>
              <a:rPr lang="sl-SI" sz="2800" b="1" dirty="0" smtClean="0">
                <a:solidFill>
                  <a:schemeClr val="tx2"/>
                </a:solidFill>
              </a:rPr>
              <a:t>INFORMACIJE</a:t>
            </a:r>
          </a:p>
          <a:p>
            <a:pPr algn="ctr">
              <a:buNone/>
            </a:pPr>
            <a:endParaRPr lang="sl-SI" sz="2800" dirty="0" smtClean="0"/>
          </a:p>
          <a:p>
            <a:pPr algn="ctr">
              <a:buNone/>
            </a:pPr>
            <a:r>
              <a:rPr lang="sl-SI" sz="2800" b="1" dirty="0" smtClean="0"/>
              <a:t>MDDSZ</a:t>
            </a:r>
          </a:p>
          <a:p>
            <a:pPr algn="ctr">
              <a:buNone/>
            </a:pPr>
            <a:r>
              <a:rPr lang="sl-SI" sz="2400" b="1" dirty="0" smtClean="0"/>
              <a:t>Ministrstvo za delo, družino, socialne zadeve in enake možnosti, Direktorat za invalide, vojne veterane in žrtve vojnega nasilja</a:t>
            </a:r>
          </a:p>
          <a:p>
            <a:pPr algn="just">
              <a:buNone/>
            </a:pPr>
            <a:endParaRPr lang="sl-SI" sz="2800" dirty="0" smtClean="0"/>
          </a:p>
          <a:p>
            <a:pPr lvl="4">
              <a:lnSpc>
                <a:spcPct val="80000"/>
              </a:lnSpc>
            </a:pPr>
            <a:r>
              <a:rPr lang="sl-SI" b="1" dirty="0" smtClean="0">
                <a:solidFill>
                  <a:schemeClr val="tx2"/>
                </a:solidFill>
              </a:rPr>
              <a:t>Naslov: 1000 Ljubljana, Kotnikova 28</a:t>
            </a:r>
          </a:p>
          <a:p>
            <a:pPr lvl="4">
              <a:lnSpc>
                <a:spcPct val="80000"/>
              </a:lnSpc>
            </a:pPr>
            <a:r>
              <a:rPr lang="sl-SI" b="1" dirty="0" smtClean="0">
                <a:solidFill>
                  <a:schemeClr val="tx2"/>
                </a:solidFill>
              </a:rPr>
              <a:t>Telefon: + 386 01 369 75 01, faks 01 369 78 32</a:t>
            </a:r>
          </a:p>
          <a:p>
            <a:pPr lvl="4">
              <a:lnSpc>
                <a:spcPct val="80000"/>
              </a:lnSpc>
            </a:pPr>
            <a:r>
              <a:rPr lang="sl-SI" b="1" dirty="0" smtClean="0">
                <a:solidFill>
                  <a:schemeClr val="tx2"/>
                </a:solidFill>
              </a:rPr>
              <a:t>E-pošta: </a:t>
            </a:r>
            <a:r>
              <a:rPr lang="sl-SI" b="1" dirty="0" err="1" smtClean="0">
                <a:solidFill>
                  <a:schemeClr val="tx2"/>
                </a:solidFill>
              </a:rPr>
              <a:t>gp.mddsz@gov.si</a:t>
            </a:r>
            <a:endParaRPr lang="sl-SI" b="1" dirty="0" smtClean="0">
              <a:solidFill>
                <a:schemeClr val="tx2"/>
              </a:solidFill>
            </a:endParaRPr>
          </a:p>
          <a:p>
            <a:pPr lvl="4">
              <a:lnSpc>
                <a:spcPct val="80000"/>
              </a:lnSpc>
            </a:pPr>
            <a:r>
              <a:rPr lang="sl-SI" b="1" dirty="0" smtClean="0">
                <a:solidFill>
                  <a:schemeClr val="tx2"/>
                </a:solidFill>
              </a:rPr>
              <a:t>Spletna stran: </a:t>
            </a:r>
            <a:r>
              <a:rPr lang="sl-SI" b="1" dirty="0" err="1" smtClean="0">
                <a:solidFill>
                  <a:schemeClr val="tx2"/>
                </a:solidFill>
              </a:rPr>
              <a:t>www.mddsz.gov.si</a:t>
            </a:r>
            <a:endParaRPr lang="sl-SI" b="1" dirty="0" smtClean="0">
              <a:solidFill>
                <a:schemeClr val="tx2"/>
              </a:solidFill>
            </a:endParaRPr>
          </a:p>
          <a:p>
            <a:pPr algn="just">
              <a:buNone/>
            </a:pPr>
            <a:endParaRPr lang="sl-SI" sz="2800" dirty="0" smtClean="0"/>
          </a:p>
        </p:txBody>
      </p:sp>
      <p:pic>
        <p:nvPicPr>
          <p:cNvPr id="4" name="Slika 3"/>
          <p:cNvPicPr/>
          <p:nvPr/>
        </p:nvPicPr>
        <p:blipFill>
          <a:blip r:embed="rId2" cstate="print"/>
          <a:srcRect t="22800" b="43672"/>
          <a:stretch>
            <a:fillRect/>
          </a:stretch>
        </p:blipFill>
        <p:spPr bwMode="auto">
          <a:xfrm>
            <a:off x="395536" y="188640"/>
            <a:ext cx="3672408" cy="720080"/>
          </a:xfrm>
          <a:prstGeom prst="rect">
            <a:avLst/>
          </a:prstGeom>
          <a:noFill/>
          <a:ln w="9525" algn="in">
            <a:noFill/>
            <a:miter lim="800000"/>
            <a:headEnd/>
            <a:tailEnd/>
          </a:ln>
          <a:effectLst/>
        </p:spPr>
      </p:pic>
      <p:pic>
        <p:nvPicPr>
          <p:cNvPr id="5" name="Slika 4" descr="F:\ZMOREMO\LOGOTIPI PARTNERJEV\logotip partnerji projekta\logotip partnerji projekta.jpg"/>
          <p:cNvPicPr/>
          <p:nvPr/>
        </p:nvPicPr>
        <p:blipFill>
          <a:blip r:embed="rId3" cstate="print"/>
          <a:srcRect/>
          <a:stretch>
            <a:fillRect/>
          </a:stretch>
        </p:blipFill>
        <p:spPr bwMode="auto">
          <a:xfrm>
            <a:off x="755576" y="5877272"/>
            <a:ext cx="7704856" cy="7200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420888"/>
            <a:ext cx="8229600" cy="1143000"/>
          </a:xfrm>
        </p:spPr>
        <p:txBody>
          <a:bodyPr>
            <a:noAutofit/>
          </a:bodyPr>
          <a:lstStyle/>
          <a:p>
            <a:r>
              <a:rPr lang="sl-SI" b="1" dirty="0" smtClean="0">
                <a:solidFill>
                  <a:schemeClr val="tx2"/>
                </a:solidFill>
              </a:rPr>
              <a:t>URBANISTIČNI INŠTITUT </a:t>
            </a:r>
            <a:r>
              <a:rPr lang="sl-SI" b="1" dirty="0" smtClean="0">
                <a:solidFill>
                  <a:schemeClr val="tx2"/>
                </a:solidFill>
              </a:rPr>
              <a:t>REPUBLIKE SLOVENIJE</a:t>
            </a:r>
            <a:endParaRPr lang="sl-SI" b="1" dirty="0">
              <a:solidFill>
                <a:schemeClr val="tx2"/>
              </a:solidFill>
            </a:endParaRPr>
          </a:p>
        </p:txBody>
      </p:sp>
      <p:pic>
        <p:nvPicPr>
          <p:cNvPr id="6" name="Slika 5" descr="F:\ZMOREMO\LOGOTIPI PARTNERJEV\logotip partnerji projekta\logotip partnerji projekta.jpg"/>
          <p:cNvPicPr/>
          <p:nvPr/>
        </p:nvPicPr>
        <p:blipFill>
          <a:blip r:embed="rId2" cstate="print"/>
          <a:srcRect/>
          <a:stretch>
            <a:fillRect/>
          </a:stretch>
        </p:blipFill>
        <p:spPr bwMode="auto">
          <a:xfrm>
            <a:off x="755576" y="5877272"/>
            <a:ext cx="7704856" cy="720080"/>
          </a:xfrm>
          <a:prstGeom prst="rect">
            <a:avLst/>
          </a:prstGeom>
          <a:noFill/>
          <a:ln w="9525">
            <a:noFill/>
            <a:miter lim="800000"/>
            <a:headEnd/>
            <a:tailEnd/>
          </a:ln>
        </p:spPr>
      </p:pic>
      <p:pic>
        <p:nvPicPr>
          <p:cNvPr id="5" name="Slika 4"/>
          <p:cNvPicPr/>
          <p:nvPr/>
        </p:nvPicPr>
        <p:blipFill>
          <a:blip r:embed="rId3" cstate="print"/>
          <a:srcRect t="22800" b="43672"/>
          <a:stretch>
            <a:fillRect/>
          </a:stretch>
        </p:blipFill>
        <p:spPr bwMode="auto">
          <a:xfrm>
            <a:off x="539552" y="260648"/>
            <a:ext cx="3672408" cy="720080"/>
          </a:xfrm>
          <a:prstGeom prst="rect">
            <a:avLst/>
          </a:prstGeom>
          <a:noFill/>
          <a:ln w="9525" algn="in">
            <a:noFill/>
            <a:miter lim="800000"/>
            <a:headEnd/>
            <a:tailEnd/>
          </a:ln>
          <a:effec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1637</Words>
  <Application>Microsoft Office PowerPoint</Application>
  <PresentationFormat>Diaprojekcija na zaslonu (4:3)</PresentationFormat>
  <Paragraphs>297</Paragraphs>
  <Slides>46</Slides>
  <Notes>1</Notes>
  <HiddenSlides>0</HiddenSlides>
  <MMClips>0</MMClips>
  <ScaleCrop>false</ScaleCrop>
  <HeadingPairs>
    <vt:vector size="4" baseType="variant">
      <vt:variant>
        <vt:lpstr>Tema</vt:lpstr>
      </vt:variant>
      <vt:variant>
        <vt:i4>1</vt:i4>
      </vt:variant>
      <vt:variant>
        <vt:lpstr>Naslovi diapozitivov</vt:lpstr>
      </vt:variant>
      <vt:variant>
        <vt:i4>46</vt:i4>
      </vt:variant>
    </vt:vector>
  </HeadingPairs>
  <TitlesOfParts>
    <vt:vector size="47" baseType="lpstr">
      <vt:lpstr>Officeova tema</vt:lpstr>
      <vt:lpstr>Spodbujanje enakopravnosti in preprečevanje diskriminacije invalidov - ZMOREMO</vt:lpstr>
      <vt:lpstr>Diapozitiv 2</vt:lpstr>
      <vt:lpstr>Diapozitiv 3</vt:lpstr>
      <vt:lpstr>Diapozitiv 4</vt:lpstr>
      <vt:lpstr>Diapozitiv 5</vt:lpstr>
      <vt:lpstr>Diapozitiv 6</vt:lpstr>
      <vt:lpstr>Diapozitiv 7</vt:lpstr>
      <vt:lpstr>Diapozitiv 8</vt:lpstr>
      <vt:lpstr>URBANISTIČNI INŠTITUT REPUBLIKE SLOVENIJE</vt:lpstr>
      <vt:lpstr>Diapozitiv 10</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ZDRUŽENJE IZVAJALCEV ZAPOSLITVENE REHABILITACIJE V REPUBLIKI SLOVENIJI</vt:lpstr>
      <vt:lpstr>Diapozitiv 28</vt:lpstr>
      <vt:lpstr>Diapozitiv 29</vt:lpstr>
      <vt:lpstr>Diapozitiv 30</vt:lpstr>
      <vt:lpstr>Diapozitiv 31</vt:lpstr>
      <vt:lpstr>Diapozitiv 32</vt:lpstr>
      <vt:lpstr>Mreža izvajalcev zaposlitvene rehabilitacije</vt:lpstr>
      <vt:lpstr>Diapozitiv 34</vt:lpstr>
      <vt:lpstr>DRUŠTVO ŠTUDENTOV INVALIDOV SLOVENIJE</vt:lpstr>
      <vt:lpstr>Diapozitiv 36</vt:lpstr>
      <vt:lpstr>Diapozitiv 37</vt:lpstr>
      <vt:lpstr>Diapozitiv 38</vt:lpstr>
      <vt:lpstr>Diapozitiv 39</vt:lpstr>
      <vt:lpstr>Diapozitiv 40</vt:lpstr>
      <vt:lpstr>Diapozitiv 41</vt:lpstr>
      <vt:lpstr>Diapozitiv 42</vt:lpstr>
      <vt:lpstr>Diapozitiv 43</vt:lpstr>
      <vt:lpstr>Diapozitiv 44</vt:lpstr>
      <vt:lpstr>Diapozitiv 45</vt:lpstr>
      <vt:lpstr>HVALA ZA VAŠO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Spodbujanje enakopravnosti in preprečevanje diskriminacije invalidov - ZMOREMO</dc:title>
  <dc:creator>STajnik</dc:creator>
  <cp:lastModifiedBy>STajnik</cp:lastModifiedBy>
  <cp:revision>55</cp:revision>
  <dcterms:created xsi:type="dcterms:W3CDTF">2015-04-10T08:18:58Z</dcterms:created>
  <dcterms:modified xsi:type="dcterms:W3CDTF">2015-05-25T07:44:45Z</dcterms:modified>
</cp:coreProperties>
</file>